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8" r:id="rId10"/>
    <p:sldId id="269" r:id="rId11"/>
    <p:sldId id="264" r:id="rId12"/>
    <p:sldId id="273" r:id="rId13"/>
    <p:sldId id="270" r:id="rId14"/>
    <p:sldId id="271" r:id="rId15"/>
    <p:sldId id="272" r:id="rId16"/>
    <p:sldId id="274" r:id="rId17"/>
    <p:sldId id="275" r:id="rId1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432" y="3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11D90FEB-84D2-4058-A84C-783BC4371F38}" type="datetimeFigureOut">
              <a:rPr lang="en-US" smtClean="0"/>
              <a:t>3/8/2018</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r>
              <a:rPr lang="en-US" smtClean="0"/>
              <a:t>green.washington.edu</a:t>
            </a:r>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16078EC1-2C01-4A7C-BA94-3385615865FC}" type="slidenum">
              <a:rPr lang="en-US" smtClean="0"/>
              <a:t>‹#›</a:t>
            </a:fld>
            <a:endParaRPr lang="en-US"/>
          </a:p>
        </p:txBody>
      </p:sp>
    </p:spTree>
    <p:extLst>
      <p:ext uri="{BB962C8B-B14F-4D97-AF65-F5344CB8AC3E}">
        <p14:creationId xmlns:p14="http://schemas.microsoft.com/office/powerpoint/2010/main" val="1411734012"/>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402D6E48-5DAF-4ED3-8B48-08B6F72D9790}" type="datetimeFigureOut">
              <a:rPr lang="en-US" smtClean="0"/>
              <a:t>3/8/2018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r>
              <a:rPr lang="en-US" smtClean="0"/>
              <a:t>green.washington.edu</a:t>
            </a: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C168C98B-61BC-4112-9DC5-8C0DD6B10B3E}" type="slidenum">
              <a:rPr lang="en-US" smtClean="0"/>
              <a:t>‹#›</a:t>
            </a:fld>
            <a:endParaRPr lang="en-US"/>
          </a:p>
        </p:txBody>
      </p:sp>
    </p:spTree>
    <p:extLst>
      <p:ext uri="{BB962C8B-B14F-4D97-AF65-F5344CB8AC3E}">
        <p14:creationId xmlns:p14="http://schemas.microsoft.com/office/powerpoint/2010/main" val="4263230805"/>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green.washington.edu</a:t>
            </a:r>
            <a:endParaRPr lang="en-US"/>
          </a:p>
        </p:txBody>
      </p:sp>
    </p:spTree>
    <p:extLst>
      <p:ext uri="{BB962C8B-B14F-4D97-AF65-F5344CB8AC3E}">
        <p14:creationId xmlns:p14="http://schemas.microsoft.com/office/powerpoint/2010/main" val="131889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2C72BF-2AF7-4530-A8EF-D8B95FC84553}"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green.washington.edu</a:t>
            </a:r>
            <a:endParaRPr lang="en-US"/>
          </a:p>
        </p:txBody>
      </p:sp>
      <p:sp>
        <p:nvSpPr>
          <p:cNvPr id="6" name="Slide Number Placeholder 5"/>
          <p:cNvSpPr>
            <a:spLocks noGrp="1"/>
          </p:cNvSpPr>
          <p:nvPr>
            <p:ph type="sldNum" sz="quarter" idx="12"/>
          </p:nvPr>
        </p:nvSpPr>
        <p:spPr/>
        <p:txBody>
          <a:bodyPr/>
          <a:lstStyle/>
          <a:p>
            <a:fld id="{F6DB3979-3A45-4B5A-BFB4-E222CE1AB910}" type="slidenum">
              <a:rPr lang="en-US" smtClean="0"/>
              <a:t>‹#›</a:t>
            </a:fld>
            <a:endParaRPr lang="en-US"/>
          </a:p>
        </p:txBody>
      </p:sp>
    </p:spTree>
    <p:extLst>
      <p:ext uri="{BB962C8B-B14F-4D97-AF65-F5344CB8AC3E}">
        <p14:creationId xmlns:p14="http://schemas.microsoft.com/office/powerpoint/2010/main" val="4051135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B15EB-3BD8-4861-89F3-0CE771CFAD0F}"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green.washington.edu</a:t>
            </a:r>
            <a:endParaRPr lang="en-US"/>
          </a:p>
        </p:txBody>
      </p:sp>
      <p:sp>
        <p:nvSpPr>
          <p:cNvPr id="6" name="Slide Number Placeholder 5"/>
          <p:cNvSpPr>
            <a:spLocks noGrp="1"/>
          </p:cNvSpPr>
          <p:nvPr>
            <p:ph type="sldNum" sz="quarter" idx="12"/>
          </p:nvPr>
        </p:nvSpPr>
        <p:spPr/>
        <p:txBody>
          <a:bodyPr/>
          <a:lstStyle/>
          <a:p>
            <a:fld id="{F6DB3979-3A45-4B5A-BFB4-E222CE1AB910}" type="slidenum">
              <a:rPr lang="en-US" smtClean="0"/>
              <a:t>‹#›</a:t>
            </a:fld>
            <a:endParaRPr lang="en-US"/>
          </a:p>
        </p:txBody>
      </p:sp>
    </p:spTree>
    <p:extLst>
      <p:ext uri="{BB962C8B-B14F-4D97-AF65-F5344CB8AC3E}">
        <p14:creationId xmlns:p14="http://schemas.microsoft.com/office/powerpoint/2010/main" val="1194725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7617BD-B1CC-4F53-BD2F-3588E54CE505}"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green.washington.edu</a:t>
            </a:r>
            <a:endParaRPr lang="en-US"/>
          </a:p>
        </p:txBody>
      </p:sp>
      <p:sp>
        <p:nvSpPr>
          <p:cNvPr id="6" name="Slide Number Placeholder 5"/>
          <p:cNvSpPr>
            <a:spLocks noGrp="1"/>
          </p:cNvSpPr>
          <p:nvPr>
            <p:ph type="sldNum" sz="quarter" idx="12"/>
          </p:nvPr>
        </p:nvSpPr>
        <p:spPr/>
        <p:txBody>
          <a:bodyPr/>
          <a:lstStyle/>
          <a:p>
            <a:fld id="{F6DB3979-3A45-4B5A-BFB4-E222CE1AB910}" type="slidenum">
              <a:rPr lang="en-US" smtClean="0"/>
              <a:t>‹#›</a:t>
            </a:fld>
            <a:endParaRPr lang="en-US"/>
          </a:p>
        </p:txBody>
      </p:sp>
    </p:spTree>
    <p:extLst>
      <p:ext uri="{BB962C8B-B14F-4D97-AF65-F5344CB8AC3E}">
        <p14:creationId xmlns:p14="http://schemas.microsoft.com/office/powerpoint/2010/main" val="1584244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21C33-0B6D-435F-B70C-A9B60433A4E3}"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green.washington.edu</a:t>
            </a:r>
            <a:endParaRPr lang="en-US"/>
          </a:p>
        </p:txBody>
      </p:sp>
      <p:sp>
        <p:nvSpPr>
          <p:cNvPr id="6" name="Slide Number Placeholder 5"/>
          <p:cNvSpPr>
            <a:spLocks noGrp="1"/>
          </p:cNvSpPr>
          <p:nvPr>
            <p:ph type="sldNum" sz="quarter" idx="12"/>
          </p:nvPr>
        </p:nvSpPr>
        <p:spPr/>
        <p:txBody>
          <a:bodyPr/>
          <a:lstStyle/>
          <a:p>
            <a:fld id="{F6DB3979-3A45-4B5A-BFB4-E222CE1AB910}" type="slidenum">
              <a:rPr lang="en-US" smtClean="0"/>
              <a:t>‹#›</a:t>
            </a:fld>
            <a:endParaRPr lang="en-US"/>
          </a:p>
        </p:txBody>
      </p:sp>
    </p:spTree>
    <p:extLst>
      <p:ext uri="{BB962C8B-B14F-4D97-AF65-F5344CB8AC3E}">
        <p14:creationId xmlns:p14="http://schemas.microsoft.com/office/powerpoint/2010/main" val="1342708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9EBB9A-5B21-4B33-A96F-75DD1193D2B7}"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green.washington.edu</a:t>
            </a:r>
            <a:endParaRPr lang="en-US"/>
          </a:p>
        </p:txBody>
      </p:sp>
      <p:sp>
        <p:nvSpPr>
          <p:cNvPr id="6" name="Slide Number Placeholder 5"/>
          <p:cNvSpPr>
            <a:spLocks noGrp="1"/>
          </p:cNvSpPr>
          <p:nvPr>
            <p:ph type="sldNum" sz="quarter" idx="12"/>
          </p:nvPr>
        </p:nvSpPr>
        <p:spPr/>
        <p:txBody>
          <a:bodyPr/>
          <a:lstStyle/>
          <a:p>
            <a:fld id="{F6DB3979-3A45-4B5A-BFB4-E222CE1AB910}" type="slidenum">
              <a:rPr lang="en-US" smtClean="0"/>
              <a:t>‹#›</a:t>
            </a:fld>
            <a:endParaRPr lang="en-US"/>
          </a:p>
        </p:txBody>
      </p:sp>
    </p:spTree>
    <p:extLst>
      <p:ext uri="{BB962C8B-B14F-4D97-AF65-F5344CB8AC3E}">
        <p14:creationId xmlns:p14="http://schemas.microsoft.com/office/powerpoint/2010/main" val="325214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9BEAD-90BE-4935-A3DD-6E957CA64A44}" type="datetime1">
              <a:rPr lang="en-US" smtClean="0"/>
              <a:t>3/8/2018</a:t>
            </a:fld>
            <a:endParaRPr lang="en-US"/>
          </a:p>
        </p:txBody>
      </p:sp>
      <p:sp>
        <p:nvSpPr>
          <p:cNvPr id="6" name="Footer Placeholder 5"/>
          <p:cNvSpPr>
            <a:spLocks noGrp="1"/>
          </p:cNvSpPr>
          <p:nvPr>
            <p:ph type="ftr" sz="quarter" idx="11"/>
          </p:nvPr>
        </p:nvSpPr>
        <p:spPr/>
        <p:txBody>
          <a:bodyPr/>
          <a:lstStyle/>
          <a:p>
            <a:r>
              <a:rPr lang="en-US" smtClean="0"/>
              <a:t>green.washington.edu</a:t>
            </a:r>
            <a:endParaRPr lang="en-US"/>
          </a:p>
        </p:txBody>
      </p:sp>
      <p:sp>
        <p:nvSpPr>
          <p:cNvPr id="7" name="Slide Number Placeholder 6"/>
          <p:cNvSpPr>
            <a:spLocks noGrp="1"/>
          </p:cNvSpPr>
          <p:nvPr>
            <p:ph type="sldNum" sz="quarter" idx="12"/>
          </p:nvPr>
        </p:nvSpPr>
        <p:spPr/>
        <p:txBody>
          <a:bodyPr/>
          <a:lstStyle/>
          <a:p>
            <a:fld id="{F6DB3979-3A45-4B5A-BFB4-E222CE1AB910}" type="slidenum">
              <a:rPr lang="en-US" smtClean="0"/>
              <a:t>‹#›</a:t>
            </a:fld>
            <a:endParaRPr lang="en-US"/>
          </a:p>
        </p:txBody>
      </p:sp>
    </p:spTree>
    <p:extLst>
      <p:ext uri="{BB962C8B-B14F-4D97-AF65-F5344CB8AC3E}">
        <p14:creationId xmlns:p14="http://schemas.microsoft.com/office/powerpoint/2010/main" val="3067174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4FCBBF-E994-4776-BE35-AC0192DFC069}" type="datetime1">
              <a:rPr lang="en-US" smtClean="0"/>
              <a:t>3/8/2018</a:t>
            </a:fld>
            <a:endParaRPr lang="en-US"/>
          </a:p>
        </p:txBody>
      </p:sp>
      <p:sp>
        <p:nvSpPr>
          <p:cNvPr id="8" name="Footer Placeholder 7"/>
          <p:cNvSpPr>
            <a:spLocks noGrp="1"/>
          </p:cNvSpPr>
          <p:nvPr>
            <p:ph type="ftr" sz="quarter" idx="11"/>
          </p:nvPr>
        </p:nvSpPr>
        <p:spPr/>
        <p:txBody>
          <a:bodyPr/>
          <a:lstStyle/>
          <a:p>
            <a:r>
              <a:rPr lang="en-US" smtClean="0"/>
              <a:t>green.washington.edu</a:t>
            </a:r>
            <a:endParaRPr lang="en-US"/>
          </a:p>
        </p:txBody>
      </p:sp>
      <p:sp>
        <p:nvSpPr>
          <p:cNvPr id="9" name="Slide Number Placeholder 8"/>
          <p:cNvSpPr>
            <a:spLocks noGrp="1"/>
          </p:cNvSpPr>
          <p:nvPr>
            <p:ph type="sldNum" sz="quarter" idx="12"/>
          </p:nvPr>
        </p:nvSpPr>
        <p:spPr/>
        <p:txBody>
          <a:bodyPr/>
          <a:lstStyle/>
          <a:p>
            <a:fld id="{F6DB3979-3A45-4B5A-BFB4-E222CE1AB910}" type="slidenum">
              <a:rPr lang="en-US" smtClean="0"/>
              <a:t>‹#›</a:t>
            </a:fld>
            <a:endParaRPr lang="en-US"/>
          </a:p>
        </p:txBody>
      </p:sp>
    </p:spTree>
    <p:extLst>
      <p:ext uri="{BB962C8B-B14F-4D97-AF65-F5344CB8AC3E}">
        <p14:creationId xmlns:p14="http://schemas.microsoft.com/office/powerpoint/2010/main" val="323429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688641-C7A2-4C5F-A98E-FDABCF301C13}" type="datetime1">
              <a:rPr lang="en-US" smtClean="0"/>
              <a:t>3/8/2018</a:t>
            </a:fld>
            <a:endParaRPr lang="en-US"/>
          </a:p>
        </p:txBody>
      </p:sp>
      <p:sp>
        <p:nvSpPr>
          <p:cNvPr id="4" name="Footer Placeholder 3"/>
          <p:cNvSpPr>
            <a:spLocks noGrp="1"/>
          </p:cNvSpPr>
          <p:nvPr>
            <p:ph type="ftr" sz="quarter" idx="11"/>
          </p:nvPr>
        </p:nvSpPr>
        <p:spPr/>
        <p:txBody>
          <a:bodyPr/>
          <a:lstStyle/>
          <a:p>
            <a:r>
              <a:rPr lang="en-US" smtClean="0"/>
              <a:t>green.washington.edu</a:t>
            </a:r>
            <a:endParaRPr lang="en-US"/>
          </a:p>
        </p:txBody>
      </p:sp>
      <p:sp>
        <p:nvSpPr>
          <p:cNvPr id="5" name="Slide Number Placeholder 4"/>
          <p:cNvSpPr>
            <a:spLocks noGrp="1"/>
          </p:cNvSpPr>
          <p:nvPr>
            <p:ph type="sldNum" sz="quarter" idx="12"/>
          </p:nvPr>
        </p:nvSpPr>
        <p:spPr/>
        <p:txBody>
          <a:bodyPr/>
          <a:lstStyle/>
          <a:p>
            <a:fld id="{F6DB3979-3A45-4B5A-BFB4-E222CE1AB910}" type="slidenum">
              <a:rPr lang="en-US" smtClean="0"/>
              <a:t>‹#›</a:t>
            </a:fld>
            <a:endParaRPr lang="en-US"/>
          </a:p>
        </p:txBody>
      </p:sp>
    </p:spTree>
    <p:extLst>
      <p:ext uri="{BB962C8B-B14F-4D97-AF65-F5344CB8AC3E}">
        <p14:creationId xmlns:p14="http://schemas.microsoft.com/office/powerpoint/2010/main" val="3177891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12314-DDEB-4158-B5FE-356BA2C81D08}" type="datetime1">
              <a:rPr lang="en-US" smtClean="0"/>
              <a:t>3/8/2018</a:t>
            </a:fld>
            <a:endParaRPr lang="en-US"/>
          </a:p>
        </p:txBody>
      </p:sp>
      <p:sp>
        <p:nvSpPr>
          <p:cNvPr id="3" name="Footer Placeholder 2"/>
          <p:cNvSpPr>
            <a:spLocks noGrp="1"/>
          </p:cNvSpPr>
          <p:nvPr>
            <p:ph type="ftr" sz="quarter" idx="11"/>
          </p:nvPr>
        </p:nvSpPr>
        <p:spPr/>
        <p:txBody>
          <a:bodyPr/>
          <a:lstStyle/>
          <a:p>
            <a:r>
              <a:rPr lang="en-US" smtClean="0"/>
              <a:t>green.washington.edu</a:t>
            </a:r>
            <a:endParaRPr lang="en-US"/>
          </a:p>
        </p:txBody>
      </p:sp>
      <p:sp>
        <p:nvSpPr>
          <p:cNvPr id="4" name="Slide Number Placeholder 3"/>
          <p:cNvSpPr>
            <a:spLocks noGrp="1"/>
          </p:cNvSpPr>
          <p:nvPr>
            <p:ph type="sldNum" sz="quarter" idx="12"/>
          </p:nvPr>
        </p:nvSpPr>
        <p:spPr/>
        <p:txBody>
          <a:bodyPr/>
          <a:lstStyle/>
          <a:p>
            <a:fld id="{F6DB3979-3A45-4B5A-BFB4-E222CE1AB910}" type="slidenum">
              <a:rPr lang="en-US" smtClean="0"/>
              <a:t>‹#›</a:t>
            </a:fld>
            <a:endParaRPr lang="en-US"/>
          </a:p>
        </p:txBody>
      </p:sp>
    </p:spTree>
    <p:extLst>
      <p:ext uri="{BB962C8B-B14F-4D97-AF65-F5344CB8AC3E}">
        <p14:creationId xmlns:p14="http://schemas.microsoft.com/office/powerpoint/2010/main" val="3695787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63CEBD-47E0-4134-990F-997F5B666A4F}" type="datetime1">
              <a:rPr lang="en-US" smtClean="0"/>
              <a:t>3/8/2018</a:t>
            </a:fld>
            <a:endParaRPr lang="en-US"/>
          </a:p>
        </p:txBody>
      </p:sp>
      <p:sp>
        <p:nvSpPr>
          <p:cNvPr id="6" name="Footer Placeholder 5"/>
          <p:cNvSpPr>
            <a:spLocks noGrp="1"/>
          </p:cNvSpPr>
          <p:nvPr>
            <p:ph type="ftr" sz="quarter" idx="11"/>
          </p:nvPr>
        </p:nvSpPr>
        <p:spPr/>
        <p:txBody>
          <a:bodyPr/>
          <a:lstStyle/>
          <a:p>
            <a:r>
              <a:rPr lang="en-US" smtClean="0"/>
              <a:t>green.washington.edu</a:t>
            </a:r>
            <a:endParaRPr lang="en-US"/>
          </a:p>
        </p:txBody>
      </p:sp>
      <p:sp>
        <p:nvSpPr>
          <p:cNvPr id="7" name="Slide Number Placeholder 6"/>
          <p:cNvSpPr>
            <a:spLocks noGrp="1"/>
          </p:cNvSpPr>
          <p:nvPr>
            <p:ph type="sldNum" sz="quarter" idx="12"/>
          </p:nvPr>
        </p:nvSpPr>
        <p:spPr/>
        <p:txBody>
          <a:bodyPr/>
          <a:lstStyle/>
          <a:p>
            <a:fld id="{F6DB3979-3A45-4B5A-BFB4-E222CE1AB910}" type="slidenum">
              <a:rPr lang="en-US" smtClean="0"/>
              <a:t>‹#›</a:t>
            </a:fld>
            <a:endParaRPr lang="en-US"/>
          </a:p>
        </p:txBody>
      </p:sp>
    </p:spTree>
    <p:extLst>
      <p:ext uri="{BB962C8B-B14F-4D97-AF65-F5344CB8AC3E}">
        <p14:creationId xmlns:p14="http://schemas.microsoft.com/office/powerpoint/2010/main" val="2579105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DB00B-A222-4D11-8B88-1A04EA9BEFFE}" type="datetime1">
              <a:rPr lang="en-US" smtClean="0"/>
              <a:t>3/8/2018</a:t>
            </a:fld>
            <a:endParaRPr lang="en-US"/>
          </a:p>
        </p:txBody>
      </p:sp>
      <p:sp>
        <p:nvSpPr>
          <p:cNvPr id="6" name="Footer Placeholder 5"/>
          <p:cNvSpPr>
            <a:spLocks noGrp="1"/>
          </p:cNvSpPr>
          <p:nvPr>
            <p:ph type="ftr" sz="quarter" idx="11"/>
          </p:nvPr>
        </p:nvSpPr>
        <p:spPr/>
        <p:txBody>
          <a:bodyPr/>
          <a:lstStyle/>
          <a:p>
            <a:r>
              <a:rPr lang="en-US" smtClean="0"/>
              <a:t>green.washington.edu</a:t>
            </a:r>
            <a:endParaRPr lang="en-US"/>
          </a:p>
        </p:txBody>
      </p:sp>
      <p:sp>
        <p:nvSpPr>
          <p:cNvPr id="7" name="Slide Number Placeholder 6"/>
          <p:cNvSpPr>
            <a:spLocks noGrp="1"/>
          </p:cNvSpPr>
          <p:nvPr>
            <p:ph type="sldNum" sz="quarter" idx="12"/>
          </p:nvPr>
        </p:nvSpPr>
        <p:spPr/>
        <p:txBody>
          <a:bodyPr/>
          <a:lstStyle/>
          <a:p>
            <a:fld id="{F6DB3979-3A45-4B5A-BFB4-E222CE1AB910}" type="slidenum">
              <a:rPr lang="en-US" smtClean="0"/>
              <a:t>‹#›</a:t>
            </a:fld>
            <a:endParaRPr lang="en-US"/>
          </a:p>
        </p:txBody>
      </p:sp>
    </p:spTree>
    <p:extLst>
      <p:ext uri="{BB962C8B-B14F-4D97-AF65-F5344CB8AC3E}">
        <p14:creationId xmlns:p14="http://schemas.microsoft.com/office/powerpoint/2010/main" val="3557527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0E4C69-88B4-492C-9E39-00BA07776EC5}" type="datetime1">
              <a:rPr lang="en-US" smtClean="0"/>
              <a:t>3/8/2018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green.washington.edu</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B3979-3A45-4B5A-BFB4-E222CE1AB910}" type="slidenum">
              <a:rPr lang="en-US" smtClean="0"/>
              <a:t>‹#›</a:t>
            </a:fld>
            <a:endParaRPr lang="en-US"/>
          </a:p>
        </p:txBody>
      </p:sp>
    </p:spTree>
    <p:extLst>
      <p:ext uri="{BB962C8B-B14F-4D97-AF65-F5344CB8AC3E}">
        <p14:creationId xmlns:p14="http://schemas.microsoft.com/office/powerpoint/2010/main" val="1826538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2927480" y="1238250"/>
            <a:ext cx="2978410" cy="4566895"/>
          </a:xfrm>
          <a:prstGeom prst="rect">
            <a:avLst/>
          </a:prstGeom>
        </p:spPr>
      </p:pic>
      <p:sp>
        <p:nvSpPr>
          <p:cNvPr id="2" name="Title 1"/>
          <p:cNvSpPr>
            <a:spLocks noGrp="1"/>
          </p:cNvSpPr>
          <p:nvPr>
            <p:ph type="ctrTitle"/>
          </p:nvPr>
        </p:nvSpPr>
        <p:spPr>
          <a:xfrm rot="19041702">
            <a:off x="648880" y="1159584"/>
            <a:ext cx="7772400" cy="4724226"/>
          </a:xfrm>
          <a:ln>
            <a:noFill/>
            <a:prstDash val="lgDash"/>
          </a:ln>
        </p:spPr>
        <p:txBody>
          <a:bodyPr>
            <a:normAutofit/>
          </a:bodyPr>
          <a:lstStyle/>
          <a:p>
            <a:r>
              <a:rPr lang="en-US" sz="8000" dirty="0" smtClean="0">
                <a:solidFill>
                  <a:schemeClr val="accent3">
                    <a:lumMod val="50000"/>
                  </a:schemeClr>
                </a:solidFill>
                <a:effectLst>
                  <a:outerShdw blurRad="38100" dist="38100" dir="2700000" algn="tl">
                    <a:srgbClr val="000000">
                      <a:alpha val="43137"/>
                    </a:srgbClr>
                  </a:outerShdw>
                </a:effectLst>
                <a:latin typeface="Agency FB" pitchFamily="34" charset="0"/>
              </a:rPr>
              <a:t>Green Your Room!</a:t>
            </a:r>
            <a:endParaRPr lang="en-US" sz="8000" dirty="0">
              <a:solidFill>
                <a:schemeClr val="accent3">
                  <a:lumMod val="50000"/>
                </a:schemeClr>
              </a:solidFill>
              <a:effectLst>
                <a:outerShdw blurRad="38100" dist="38100" dir="2700000" algn="tl">
                  <a:srgbClr val="000000">
                    <a:alpha val="43137"/>
                  </a:srgbClr>
                </a:outerShdw>
              </a:effectLst>
              <a:latin typeface="Agency FB" pitchFamily="34" charset="0"/>
            </a:endParaRPr>
          </a:p>
        </p:txBody>
      </p:sp>
      <p:sp>
        <p:nvSpPr>
          <p:cNvPr id="3" name="Footer Placeholder 2"/>
          <p:cNvSpPr>
            <a:spLocks noGrp="1"/>
          </p:cNvSpPr>
          <p:nvPr>
            <p:ph type="ftr" sz="quarter" idx="11"/>
          </p:nvPr>
        </p:nvSpPr>
        <p:spPr/>
        <p:txBody>
          <a:bodyPr/>
          <a:lstStyle/>
          <a:p>
            <a:r>
              <a:rPr lang="en-US" smtClean="0"/>
              <a:t>green.washington.edu</a:t>
            </a:r>
            <a:endParaRPr lang="en-US"/>
          </a:p>
        </p:txBody>
      </p:sp>
    </p:spTree>
    <p:extLst>
      <p:ext uri="{BB962C8B-B14F-4D97-AF65-F5344CB8AC3E}">
        <p14:creationId xmlns:p14="http://schemas.microsoft.com/office/powerpoint/2010/main" val="2783911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Print and cut out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1" y="2098559"/>
            <a:ext cx="4591050" cy="3083041"/>
          </a:xfrm>
          <a:prstGeom prst="rect">
            <a:avLst/>
          </a:prstGeom>
          <a:ln>
            <a:solidFill>
              <a:schemeClr val="tx1"/>
            </a:solidFill>
            <a:prstDash val="lgDash"/>
          </a:ln>
        </p:spPr>
      </p:pic>
    </p:spTree>
    <p:extLst>
      <p:ext uri="{BB962C8B-B14F-4D97-AF65-F5344CB8AC3E}">
        <p14:creationId xmlns:p14="http://schemas.microsoft.com/office/powerpoint/2010/main" val="3711843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228600" y="1524000"/>
            <a:ext cx="8763000" cy="2667000"/>
          </a:xfrm>
          <a:ln>
            <a:solidFill>
              <a:schemeClr val="tx1"/>
            </a:solidFill>
            <a:prstDash val="lgDash"/>
          </a:ln>
        </p:spPr>
        <p:txBody>
          <a:bodyPr>
            <a:noAutofit/>
          </a:bodyPr>
          <a:lstStyle/>
          <a:p>
            <a:r>
              <a:rPr lang="en-US" sz="20000" dirty="0" smtClean="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latin typeface="Agency FB" pitchFamily="34" charset="0"/>
              </a:rPr>
              <a:t>Climate</a:t>
            </a:r>
            <a:endParaRPr lang="en-US" sz="20000" dirty="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latin typeface="Agency FB" pitchFamily="34" charset="0"/>
            </a:endParaRPr>
          </a:p>
        </p:txBody>
      </p:sp>
      <p:sp>
        <p:nvSpPr>
          <p:cNvPr id="4" name="Footer Placeholder 3"/>
          <p:cNvSpPr>
            <a:spLocks noGrp="1"/>
          </p:cNvSpPr>
          <p:nvPr>
            <p:ph type="ftr" sz="quarter" idx="11"/>
          </p:nvPr>
        </p:nvSpPr>
        <p:spPr/>
        <p:txBody>
          <a:bodyPr/>
          <a:lstStyle/>
          <a:p>
            <a:r>
              <a:rPr lang="en-US" dirty="0" smtClean="0"/>
              <a:t>Print and cut out</a:t>
            </a:r>
            <a:endParaRPr lang="en-US" dirty="0"/>
          </a:p>
        </p:txBody>
      </p:sp>
    </p:spTree>
    <p:extLst>
      <p:ext uri="{BB962C8B-B14F-4D97-AF65-F5344CB8AC3E}">
        <p14:creationId xmlns:p14="http://schemas.microsoft.com/office/powerpoint/2010/main" val="2274178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52400"/>
            <a:ext cx="8382000" cy="2209800"/>
          </a:xfrm>
          <a:ln>
            <a:solidFill>
              <a:schemeClr val="tx1"/>
            </a:solidFill>
            <a:prstDash val="lgDash"/>
          </a:ln>
        </p:spPr>
        <p:txBody>
          <a:bodyPr>
            <a:noAutofit/>
          </a:bodyPr>
          <a:lstStyle/>
          <a:p>
            <a:r>
              <a:rPr lang="en-US" sz="20000" dirty="0" smtClean="0">
                <a:latin typeface="Agency FB" pitchFamily="34" charset="0"/>
              </a:rPr>
              <a:t>Action</a:t>
            </a:r>
            <a:endParaRPr lang="en-US" sz="20000" dirty="0">
              <a:latin typeface="Agency FB" pitchFamily="34" charset="0"/>
            </a:endParaRPr>
          </a:p>
        </p:txBody>
      </p:sp>
      <p:sp>
        <p:nvSpPr>
          <p:cNvPr id="8" name="Content Placeholder 7"/>
          <p:cNvSpPr>
            <a:spLocks noGrp="1"/>
          </p:cNvSpPr>
          <p:nvPr>
            <p:ph idx="1"/>
          </p:nvPr>
        </p:nvSpPr>
        <p:spPr>
          <a:xfrm>
            <a:off x="533400" y="3352800"/>
            <a:ext cx="7620000" cy="2743200"/>
          </a:xfrm>
          <a:ln>
            <a:solidFill>
              <a:schemeClr val="tx1"/>
            </a:solidFill>
            <a:prstDash val="lgDash"/>
          </a:ln>
        </p:spPr>
        <p:txBody>
          <a:bodyPr>
            <a:noAutofit/>
          </a:bodyPr>
          <a:lstStyle/>
          <a:p>
            <a:pPr marL="0" indent="0" algn="ctr">
              <a:buNone/>
            </a:pPr>
            <a:r>
              <a:rPr lang="en-US" sz="20000" dirty="0">
                <a:latin typeface="Agency FB" pitchFamily="34" charset="0"/>
              </a:rPr>
              <a:t>P</a:t>
            </a:r>
            <a:r>
              <a:rPr lang="en-US" sz="20000" dirty="0" smtClean="0">
                <a:latin typeface="Agency FB" pitchFamily="34" charset="0"/>
              </a:rPr>
              <a:t>lan</a:t>
            </a:r>
          </a:p>
          <a:p>
            <a:endParaRPr lang="en-US" sz="20000" dirty="0">
              <a:latin typeface="Agency FB" pitchFamily="34" charset="0"/>
            </a:endParaRPr>
          </a:p>
          <a:p>
            <a:pPr marL="0" indent="0">
              <a:buNone/>
            </a:pPr>
            <a:endParaRPr lang="en-US" sz="20000" dirty="0">
              <a:latin typeface="Agency FB" pitchFamily="34" charset="0"/>
            </a:endParaRPr>
          </a:p>
        </p:txBody>
      </p:sp>
      <p:sp>
        <p:nvSpPr>
          <p:cNvPr id="4" name="Footer Placeholder 3"/>
          <p:cNvSpPr>
            <a:spLocks noGrp="1"/>
          </p:cNvSpPr>
          <p:nvPr>
            <p:ph type="ftr" sz="quarter" idx="11"/>
          </p:nvPr>
        </p:nvSpPr>
        <p:spPr/>
        <p:txBody>
          <a:bodyPr/>
          <a:lstStyle/>
          <a:p>
            <a:r>
              <a:rPr lang="en-US" smtClean="0"/>
              <a:t>green.washington.edu</a:t>
            </a:r>
            <a:endParaRPr lang="en-US"/>
          </a:p>
        </p:txBody>
      </p:sp>
    </p:spTree>
    <p:extLst>
      <p:ext uri="{BB962C8B-B14F-4D97-AF65-F5344CB8AC3E}">
        <p14:creationId xmlns:p14="http://schemas.microsoft.com/office/powerpoint/2010/main" val="708029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04800" y="1447800"/>
            <a:ext cx="8305800" cy="2666999"/>
          </a:xfrm>
          <a:ln>
            <a:solidFill>
              <a:schemeClr val="tx1"/>
            </a:solidFill>
            <a:prstDash val="lgDash"/>
          </a:ln>
        </p:spPr>
        <p:txBody>
          <a:bodyPr>
            <a:noAutofit/>
          </a:bodyPr>
          <a:lstStyle/>
          <a:p>
            <a:r>
              <a:rPr lang="en-US" sz="25000" dirty="0" smtClean="0">
                <a:solidFill>
                  <a:schemeClr val="accent3">
                    <a:lumMod val="50000"/>
                  </a:schemeClr>
                </a:solidFill>
                <a:latin typeface="Agency FB" pitchFamily="34" charset="0"/>
              </a:rPr>
              <a:t>Green</a:t>
            </a:r>
            <a:endParaRPr lang="en-US" sz="25000" dirty="0">
              <a:solidFill>
                <a:schemeClr val="accent3">
                  <a:lumMod val="50000"/>
                </a:schemeClr>
              </a:solidFill>
              <a:latin typeface="Agency FB" pitchFamily="34" charset="0"/>
            </a:endParaRPr>
          </a:p>
        </p:txBody>
      </p:sp>
      <p:sp>
        <p:nvSpPr>
          <p:cNvPr id="4" name="Subtitle 3"/>
          <p:cNvSpPr>
            <a:spLocks noGrp="1"/>
          </p:cNvSpPr>
          <p:nvPr>
            <p:ph type="subTitle" idx="1"/>
          </p:nvPr>
        </p:nvSpPr>
        <p:spPr/>
        <p:txBody>
          <a:bodyPr/>
          <a:lstStyle/>
          <a:p>
            <a:endParaRPr lang="en-US" dirty="0"/>
          </a:p>
        </p:txBody>
      </p:sp>
      <p:sp>
        <p:nvSpPr>
          <p:cNvPr id="2" name="Footer Placeholder 1"/>
          <p:cNvSpPr>
            <a:spLocks noGrp="1"/>
          </p:cNvSpPr>
          <p:nvPr>
            <p:ph type="ftr" sz="quarter" idx="11"/>
          </p:nvPr>
        </p:nvSpPr>
        <p:spPr/>
        <p:txBody>
          <a:bodyPr/>
          <a:lstStyle/>
          <a:p>
            <a:r>
              <a:rPr lang="en-US" smtClean="0"/>
              <a:t>green.washington.edu</a:t>
            </a:r>
            <a:endParaRPr lang="en-US"/>
          </a:p>
        </p:txBody>
      </p:sp>
    </p:spTree>
    <p:extLst>
      <p:ext uri="{BB962C8B-B14F-4D97-AF65-F5344CB8AC3E}">
        <p14:creationId xmlns:p14="http://schemas.microsoft.com/office/powerpoint/2010/main" val="2568456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09600" y="1371600"/>
            <a:ext cx="8382000" cy="3124199"/>
          </a:xfrm>
          <a:ln>
            <a:solidFill>
              <a:schemeClr val="tx1"/>
            </a:solidFill>
            <a:prstDash val="lgDash"/>
          </a:ln>
        </p:spPr>
        <p:txBody>
          <a:bodyPr>
            <a:noAutofit/>
          </a:bodyPr>
          <a:lstStyle/>
          <a:p>
            <a:r>
              <a:rPr lang="en-US" sz="25000" dirty="0" smtClean="0">
                <a:solidFill>
                  <a:schemeClr val="accent3">
                    <a:lumMod val="50000"/>
                  </a:schemeClr>
                </a:solidFill>
                <a:latin typeface="Agency FB" pitchFamily="34" charset="0"/>
              </a:rPr>
              <a:t>Your</a:t>
            </a:r>
            <a:endParaRPr lang="en-US" sz="25000" dirty="0">
              <a:solidFill>
                <a:schemeClr val="accent3">
                  <a:lumMod val="50000"/>
                </a:schemeClr>
              </a:solidFill>
              <a:latin typeface="Agency FB" pitchFamily="34" charset="0"/>
            </a:endParaRPr>
          </a:p>
        </p:txBody>
      </p:sp>
      <p:sp>
        <p:nvSpPr>
          <p:cNvPr id="6" name="Subtitle 5"/>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green.washington.edu</a:t>
            </a:r>
            <a:endParaRPr lang="en-US"/>
          </a:p>
        </p:txBody>
      </p:sp>
    </p:spTree>
    <p:extLst>
      <p:ext uri="{BB962C8B-B14F-4D97-AF65-F5344CB8AC3E}">
        <p14:creationId xmlns:p14="http://schemas.microsoft.com/office/powerpoint/2010/main" val="2130761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3400" y="1295400"/>
            <a:ext cx="8153400" cy="3047999"/>
          </a:xfrm>
          <a:ln>
            <a:solidFill>
              <a:schemeClr val="tx1"/>
            </a:solidFill>
            <a:prstDash val="lgDash"/>
          </a:ln>
        </p:spPr>
        <p:txBody>
          <a:bodyPr>
            <a:noAutofit/>
          </a:bodyPr>
          <a:lstStyle/>
          <a:p>
            <a:r>
              <a:rPr lang="en-US" sz="25000" dirty="0" smtClean="0">
                <a:solidFill>
                  <a:schemeClr val="accent3">
                    <a:lumMod val="50000"/>
                  </a:schemeClr>
                </a:solidFill>
                <a:latin typeface="Agency FB" pitchFamily="34" charset="0"/>
              </a:rPr>
              <a:t>Room!</a:t>
            </a:r>
            <a:endParaRPr lang="en-US" sz="25000" dirty="0">
              <a:solidFill>
                <a:schemeClr val="accent3">
                  <a:lumMod val="50000"/>
                </a:schemeClr>
              </a:solidFill>
              <a:latin typeface="Agency FB" pitchFamily="34" charset="0"/>
            </a:endParaRPr>
          </a:p>
        </p:txBody>
      </p:sp>
      <p:sp>
        <p:nvSpPr>
          <p:cNvPr id="6" name="Subtitle 5"/>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green.washington.edu</a:t>
            </a:r>
            <a:endParaRPr lang="en-US"/>
          </a:p>
        </p:txBody>
      </p:sp>
    </p:spTree>
    <p:extLst>
      <p:ext uri="{BB962C8B-B14F-4D97-AF65-F5344CB8AC3E}">
        <p14:creationId xmlns:p14="http://schemas.microsoft.com/office/powerpoint/2010/main" val="4261334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76600"/>
            <a:ext cx="8229600" cy="1143000"/>
          </a:xfrm>
        </p:spPr>
        <p:txBody>
          <a:bodyPr>
            <a:normAutofit fontScale="90000"/>
          </a:bodyPr>
          <a:lstStyle/>
          <a:p>
            <a:r>
              <a:rPr lang="en-US" dirty="0" smtClean="0">
                <a:latin typeface="Agency FB" pitchFamily="34" charset="0"/>
              </a:rPr>
              <a:t>Like us </a:t>
            </a:r>
            <a:r>
              <a:rPr lang="en-US" dirty="0">
                <a:latin typeface="Agency FB" pitchFamily="34" charset="0"/>
              </a:rPr>
              <a:t>on Facebook: </a:t>
            </a:r>
            <a:r>
              <a:rPr lang="en-US" dirty="0" smtClean="0">
                <a:latin typeface="Agency FB" pitchFamily="34" charset="0"/>
              </a:rPr>
              <a:t>www.facebook.com/UWSustainability</a:t>
            </a:r>
            <a:endParaRPr lang="en-US" dirty="0">
              <a:latin typeface="Agency FB" pitchFamily="34" charset="0"/>
            </a:endParaRPr>
          </a:p>
        </p:txBody>
      </p:sp>
      <p:sp>
        <p:nvSpPr>
          <p:cNvPr id="4" name="Footer Placeholder 3"/>
          <p:cNvSpPr>
            <a:spLocks noGrp="1"/>
          </p:cNvSpPr>
          <p:nvPr>
            <p:ph type="ftr" sz="quarter" idx="11"/>
          </p:nvPr>
        </p:nvSpPr>
        <p:spPr/>
        <p:txBody>
          <a:bodyPr/>
          <a:lstStyle/>
          <a:p>
            <a:r>
              <a:rPr lang="en-US" smtClean="0"/>
              <a:t>green.washington.edu</a:t>
            </a:r>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6600" y="1219200"/>
            <a:ext cx="2143125" cy="2143125"/>
          </a:xfrm>
        </p:spPr>
      </p:pic>
    </p:spTree>
    <p:extLst>
      <p:ext uri="{BB962C8B-B14F-4D97-AF65-F5344CB8AC3E}">
        <p14:creationId xmlns:p14="http://schemas.microsoft.com/office/powerpoint/2010/main" val="511054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0"/>
            <a:ext cx="8229600" cy="1143000"/>
          </a:xfrm>
        </p:spPr>
        <p:txBody>
          <a:bodyPr/>
          <a:lstStyle/>
          <a:p>
            <a:r>
              <a:rPr lang="en-US" dirty="0" smtClean="0">
                <a:latin typeface="Agency FB" pitchFamily="34" charset="0"/>
              </a:rPr>
              <a:t>@</a:t>
            </a:r>
            <a:r>
              <a:rPr lang="en-US" dirty="0" err="1" smtClean="0">
                <a:latin typeface="Agency FB" pitchFamily="34" charset="0"/>
              </a:rPr>
              <a:t>sustainableUW</a:t>
            </a:r>
            <a:endParaRPr lang="en-US" dirty="0">
              <a:latin typeface="Agency FB" pitchFamily="34"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29000" y="2057400"/>
            <a:ext cx="2143125" cy="2143125"/>
          </a:xfrm>
        </p:spPr>
      </p:pic>
      <p:sp>
        <p:nvSpPr>
          <p:cNvPr id="4" name="Footer Placeholder 3"/>
          <p:cNvSpPr>
            <a:spLocks noGrp="1"/>
          </p:cNvSpPr>
          <p:nvPr>
            <p:ph type="ftr" sz="quarter" idx="11"/>
          </p:nvPr>
        </p:nvSpPr>
        <p:spPr/>
        <p:txBody>
          <a:bodyPr/>
          <a:lstStyle/>
          <a:p>
            <a:r>
              <a:rPr lang="en-US" smtClean="0"/>
              <a:t>green.washington.edu</a:t>
            </a:r>
            <a:endParaRPr lang="en-US"/>
          </a:p>
        </p:txBody>
      </p:sp>
    </p:spTree>
    <p:extLst>
      <p:ext uri="{BB962C8B-B14F-4D97-AF65-F5344CB8AC3E}">
        <p14:creationId xmlns:p14="http://schemas.microsoft.com/office/powerpoint/2010/main" val="3245113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latin typeface="Agency FB" pitchFamily="34" charset="0"/>
              </a:rPr>
              <a:t>Unplug your vampires</a:t>
            </a:r>
            <a:endParaRPr lang="en-US" sz="7200" dirty="0">
              <a:latin typeface="Agency FB" pitchFamily="34" charset="0"/>
            </a:endParaRP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38400" y="1447800"/>
            <a:ext cx="4267200" cy="5336399"/>
          </a:xfrm>
        </p:spPr>
      </p:pic>
      <p:sp>
        <p:nvSpPr>
          <p:cNvPr id="3" name="Footer Placeholder 2"/>
          <p:cNvSpPr>
            <a:spLocks noGrp="1"/>
          </p:cNvSpPr>
          <p:nvPr>
            <p:ph type="ftr" sz="quarter" idx="11"/>
          </p:nvPr>
        </p:nvSpPr>
        <p:spPr/>
        <p:txBody>
          <a:bodyPr/>
          <a:lstStyle/>
          <a:p>
            <a:r>
              <a:rPr lang="en-US" dirty="0" smtClean="0">
                <a:solidFill>
                  <a:schemeClr val="tx1"/>
                </a:solidFill>
              </a:rPr>
              <a:t>green.washington.edu</a:t>
            </a:r>
            <a:endParaRPr lang="en-US" dirty="0">
              <a:solidFill>
                <a:schemeClr val="tx1"/>
              </a:solidFill>
            </a:endParaRPr>
          </a:p>
        </p:txBody>
      </p:sp>
    </p:spTree>
    <p:extLst>
      <p:ext uri="{BB962C8B-B14F-4D97-AF65-F5344CB8AC3E}">
        <p14:creationId xmlns:p14="http://schemas.microsoft.com/office/powerpoint/2010/main" val="410246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latin typeface="Agency FB" pitchFamily="34" charset="0"/>
              </a:rPr>
              <a:t>Vintage Décor</a:t>
            </a:r>
            <a:endParaRPr lang="en-US" sz="9600" dirty="0">
              <a:latin typeface="Agency FB"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Agency FB" pitchFamily="34" charset="0"/>
              </a:rPr>
              <a:t>New stuff is a waste! Make the cheap and green choice by checking out sweet local vendors for slightly used dorm furnishings. </a:t>
            </a:r>
          </a:p>
          <a:p>
            <a:pPr lvl="1"/>
            <a:r>
              <a:rPr lang="en-US" dirty="0" smtClean="0">
                <a:latin typeface="Agency FB" pitchFamily="34" charset="0"/>
              </a:rPr>
              <a:t>UW Surplus at 4515 </a:t>
            </a:r>
            <a:r>
              <a:rPr lang="en-US" dirty="0">
                <a:latin typeface="Agency FB" pitchFamily="34" charset="0"/>
              </a:rPr>
              <a:t>25th Ave </a:t>
            </a:r>
            <a:r>
              <a:rPr lang="en-US" dirty="0" smtClean="0">
                <a:latin typeface="Agency FB" pitchFamily="34" charset="0"/>
              </a:rPr>
              <a:t>NE</a:t>
            </a:r>
          </a:p>
          <a:p>
            <a:pPr lvl="1"/>
            <a:r>
              <a:rPr lang="en-US" dirty="0" smtClean="0">
                <a:latin typeface="Agency FB" pitchFamily="34" charset="0"/>
              </a:rPr>
              <a:t>Used Furniture Seattle on Capitol </a:t>
            </a:r>
            <a:r>
              <a:rPr lang="en-US" dirty="0" smtClean="0">
                <a:latin typeface="Agency FB" pitchFamily="34" charset="0"/>
              </a:rPr>
              <a:t>Hill</a:t>
            </a:r>
            <a:endParaRPr lang="en-US" dirty="0" smtClean="0">
              <a:latin typeface="Agency FB" pitchFamily="34" charset="0"/>
            </a:endParaRPr>
          </a:p>
          <a:p>
            <a:pPr lvl="1"/>
            <a:r>
              <a:rPr lang="en-US" dirty="0" smtClean="0">
                <a:latin typeface="Agency FB" pitchFamily="34" charset="0"/>
              </a:rPr>
              <a:t>Goodwill on the Ave at 47</a:t>
            </a:r>
            <a:r>
              <a:rPr lang="en-US" baseline="30000" dirty="0" smtClean="0">
                <a:latin typeface="Agency FB" pitchFamily="34" charset="0"/>
              </a:rPr>
              <a:t>th</a:t>
            </a:r>
            <a:r>
              <a:rPr lang="en-US" dirty="0" smtClean="0">
                <a:latin typeface="Agency FB" pitchFamily="34" charset="0"/>
              </a:rPr>
              <a:t> </a:t>
            </a:r>
          </a:p>
          <a:p>
            <a:pPr lvl="1"/>
            <a:r>
              <a:rPr lang="en-US" dirty="0" smtClean="0">
                <a:latin typeface="Agency FB" pitchFamily="34" charset="0"/>
              </a:rPr>
              <a:t>Value Village</a:t>
            </a:r>
          </a:p>
          <a:p>
            <a:pPr lvl="1"/>
            <a:r>
              <a:rPr lang="en-US" dirty="0" smtClean="0">
                <a:latin typeface="Agency FB" pitchFamily="34" charset="0"/>
              </a:rPr>
              <a:t>Garage Sales</a:t>
            </a:r>
          </a:p>
          <a:p>
            <a:pPr lvl="1"/>
            <a:r>
              <a:rPr lang="en-US" dirty="0" smtClean="0">
                <a:latin typeface="Agency FB" pitchFamily="34" charset="0"/>
              </a:rPr>
              <a:t>Craigslist </a:t>
            </a:r>
            <a:endParaRPr lang="en-US" dirty="0">
              <a:latin typeface="Agency FB"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0503" y="3962399"/>
            <a:ext cx="3993472" cy="2657475"/>
          </a:xfrm>
          <a:prstGeom prst="rect">
            <a:avLst/>
          </a:prstGeom>
        </p:spPr>
      </p:pic>
      <p:sp>
        <p:nvSpPr>
          <p:cNvPr id="5" name="Footer Placeholder 4"/>
          <p:cNvSpPr>
            <a:spLocks noGrp="1"/>
          </p:cNvSpPr>
          <p:nvPr>
            <p:ph type="ftr" sz="quarter" idx="11"/>
          </p:nvPr>
        </p:nvSpPr>
        <p:spPr>
          <a:xfrm>
            <a:off x="2286000" y="6264275"/>
            <a:ext cx="2895600" cy="365125"/>
          </a:xfrm>
        </p:spPr>
        <p:txBody>
          <a:bodyPr/>
          <a:lstStyle/>
          <a:p>
            <a:r>
              <a:rPr lang="en-US" dirty="0" smtClean="0">
                <a:solidFill>
                  <a:schemeClr val="tx1"/>
                </a:solidFill>
              </a:rPr>
              <a:t>green.washington.edu</a:t>
            </a:r>
            <a:endParaRPr lang="en-US" dirty="0">
              <a:solidFill>
                <a:schemeClr val="tx1"/>
              </a:solidFill>
            </a:endParaRPr>
          </a:p>
        </p:txBody>
      </p:sp>
    </p:spTree>
    <p:extLst>
      <p:ext uri="{BB962C8B-B14F-4D97-AF65-F5344CB8AC3E}">
        <p14:creationId xmlns:p14="http://schemas.microsoft.com/office/powerpoint/2010/main" val="4222717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rightnessContrast bright="36000"/>
                    </a14:imgEffect>
                  </a14:imgLayer>
                </a14:imgProps>
              </a:ext>
              <a:ext uri="{28A0092B-C50C-407E-A947-70E740481C1C}">
                <a14:useLocalDpi xmlns:a14="http://schemas.microsoft.com/office/drawing/2010/main" val="0"/>
              </a:ext>
            </a:extLst>
          </a:blip>
          <a:stretch>
            <a:fillRect/>
          </a:stretch>
        </p:blipFill>
        <p:spPr>
          <a:xfrm>
            <a:off x="257175" y="4251375"/>
            <a:ext cx="2324100" cy="23241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5125" y="152400"/>
            <a:ext cx="2428875" cy="3032175"/>
          </a:xfrm>
          <a:prstGeom prst="rect">
            <a:avLst/>
          </a:prstGeom>
        </p:spPr>
      </p:pic>
      <p:sp>
        <p:nvSpPr>
          <p:cNvPr id="2" name="Title 1"/>
          <p:cNvSpPr>
            <a:spLocks noGrp="1"/>
          </p:cNvSpPr>
          <p:nvPr>
            <p:ph type="title"/>
          </p:nvPr>
        </p:nvSpPr>
        <p:spPr>
          <a:xfrm>
            <a:off x="457200" y="274638"/>
            <a:ext cx="8229600" cy="1630362"/>
          </a:xfrm>
        </p:spPr>
        <p:txBody>
          <a:bodyPr>
            <a:noAutofit/>
          </a:bodyPr>
          <a:lstStyle/>
          <a:p>
            <a:r>
              <a:rPr lang="en-US" sz="7200" dirty="0" smtClean="0">
                <a:solidFill>
                  <a:schemeClr val="accent3">
                    <a:lumMod val="50000"/>
                  </a:schemeClr>
                </a:solidFill>
                <a:latin typeface="Agency FB" pitchFamily="34" charset="0"/>
              </a:rPr>
              <a:t>Time to Clean, </a:t>
            </a:r>
            <a:br>
              <a:rPr lang="en-US" sz="7200" dirty="0" smtClean="0">
                <a:solidFill>
                  <a:schemeClr val="accent3">
                    <a:lumMod val="50000"/>
                  </a:schemeClr>
                </a:solidFill>
                <a:latin typeface="Agency FB" pitchFamily="34" charset="0"/>
              </a:rPr>
            </a:br>
            <a:r>
              <a:rPr lang="en-US" sz="7200" dirty="0" smtClean="0">
                <a:solidFill>
                  <a:schemeClr val="accent3">
                    <a:lumMod val="50000"/>
                  </a:schemeClr>
                </a:solidFill>
                <a:latin typeface="Agency FB" pitchFamily="34" charset="0"/>
              </a:rPr>
              <a:t>Time to Green</a:t>
            </a:r>
            <a:endParaRPr lang="en-US" sz="7200" dirty="0">
              <a:solidFill>
                <a:schemeClr val="accent3">
                  <a:lumMod val="50000"/>
                </a:schemeClr>
              </a:solidFill>
              <a:latin typeface="Agency FB" pitchFamily="34" charset="0"/>
            </a:endParaRPr>
          </a:p>
        </p:txBody>
      </p:sp>
      <p:sp>
        <p:nvSpPr>
          <p:cNvPr id="3" name="Content Placeholder 2"/>
          <p:cNvSpPr>
            <a:spLocks noGrp="1"/>
          </p:cNvSpPr>
          <p:nvPr>
            <p:ph idx="1"/>
          </p:nvPr>
        </p:nvSpPr>
        <p:spPr>
          <a:xfrm>
            <a:off x="457200" y="2209800"/>
            <a:ext cx="8229600" cy="3810000"/>
          </a:xfrm>
        </p:spPr>
        <p:txBody>
          <a:bodyPr/>
          <a:lstStyle/>
          <a:p>
            <a:r>
              <a:rPr lang="en-US" dirty="0" smtClean="0">
                <a:latin typeface="Agency FB" pitchFamily="34" charset="0"/>
              </a:rPr>
              <a:t>Ok, so maybe you don’t clean every day, but when you decide to finally find “the smell,” make sure you use green cleaning products. </a:t>
            </a:r>
          </a:p>
          <a:p>
            <a:r>
              <a:rPr lang="en-US" dirty="0" smtClean="0">
                <a:latin typeface="Agency FB" pitchFamily="34" charset="0"/>
              </a:rPr>
              <a:t>SEED (Students Expressing Environmental Dedication) has more tips on cleaning green: </a:t>
            </a:r>
          </a:p>
          <a:p>
            <a:pPr marL="2171700" lvl="5" indent="0">
              <a:buNone/>
            </a:pPr>
            <a:r>
              <a:rPr lang="en-US" sz="2800" dirty="0" smtClean="0">
                <a:latin typeface="Agency FB" pitchFamily="34" charset="0"/>
              </a:rPr>
              <a:t>http</a:t>
            </a:r>
            <a:r>
              <a:rPr lang="en-US" sz="2800" dirty="0">
                <a:latin typeface="Agency FB" pitchFamily="34" charset="0"/>
              </a:rPr>
              <a:t>://students.washington.edu/uwseed/cleaning/</a:t>
            </a:r>
          </a:p>
        </p:txBody>
      </p:sp>
      <p:sp>
        <p:nvSpPr>
          <p:cNvPr id="6" name="Footer Placeholder 5"/>
          <p:cNvSpPr>
            <a:spLocks noGrp="1"/>
          </p:cNvSpPr>
          <p:nvPr>
            <p:ph type="ftr" sz="quarter" idx="11"/>
          </p:nvPr>
        </p:nvSpPr>
        <p:spPr/>
        <p:txBody>
          <a:bodyPr/>
          <a:lstStyle/>
          <a:p>
            <a:r>
              <a:rPr lang="en-US" dirty="0" smtClean="0">
                <a:solidFill>
                  <a:schemeClr val="tx1"/>
                </a:solidFill>
              </a:rPr>
              <a:t>green.washington.edu</a:t>
            </a:r>
            <a:endParaRPr lang="en-US" dirty="0">
              <a:solidFill>
                <a:schemeClr val="tx1"/>
              </a:solidFill>
            </a:endParaRPr>
          </a:p>
        </p:txBody>
      </p:sp>
    </p:spTree>
    <p:extLst>
      <p:ext uri="{BB962C8B-B14F-4D97-AF65-F5344CB8AC3E}">
        <p14:creationId xmlns:p14="http://schemas.microsoft.com/office/powerpoint/2010/main" val="3159100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457200"/>
            <a:ext cx="2202180" cy="1238173"/>
          </a:xfrm>
          <a:prstGeom prst="rect">
            <a:avLst/>
          </a:prstGeom>
        </p:spPr>
      </p:pic>
      <p:pic>
        <p:nvPicPr>
          <p:cNvPr id="1028" name="Picture 4" descr="C:\Users\smassis2.NEBULA2\AppData\Local\Microsoft\Windows\Temporary Internet Files\Content.IE5\LSS0A103\MP90032106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778" y="76199"/>
            <a:ext cx="1087121" cy="152400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08603" y="4114800"/>
            <a:ext cx="2643773" cy="2471928"/>
          </a:xfrm>
          <a:prstGeom prst="rect">
            <a:avLst/>
          </a:prstGeom>
        </p:spPr>
      </p:pic>
      <p:sp>
        <p:nvSpPr>
          <p:cNvPr id="2" name="Title 1"/>
          <p:cNvSpPr>
            <a:spLocks noGrp="1"/>
          </p:cNvSpPr>
          <p:nvPr>
            <p:ph type="title"/>
          </p:nvPr>
        </p:nvSpPr>
        <p:spPr/>
        <p:txBody>
          <a:bodyPr/>
          <a:lstStyle/>
          <a:p>
            <a:r>
              <a:rPr lang="en-US" dirty="0" smtClean="0">
                <a:solidFill>
                  <a:schemeClr val="accent3">
                    <a:lumMod val="50000"/>
                  </a:schemeClr>
                </a:solidFill>
                <a:latin typeface="Agency FB" pitchFamily="34" charset="0"/>
              </a:rPr>
              <a:t>Get Warm the Green Way</a:t>
            </a:r>
            <a:endParaRPr lang="en-US" dirty="0">
              <a:solidFill>
                <a:schemeClr val="accent3">
                  <a:lumMod val="50000"/>
                </a:schemeClr>
              </a:solidFill>
              <a:latin typeface="Agency FB" pitchFamily="34" charset="0"/>
            </a:endParaRPr>
          </a:p>
        </p:txBody>
      </p:sp>
      <p:sp>
        <p:nvSpPr>
          <p:cNvPr id="3" name="Content Placeholder 2"/>
          <p:cNvSpPr>
            <a:spLocks noGrp="1"/>
          </p:cNvSpPr>
          <p:nvPr>
            <p:ph idx="1"/>
          </p:nvPr>
        </p:nvSpPr>
        <p:spPr/>
        <p:txBody>
          <a:bodyPr>
            <a:normAutofit/>
          </a:bodyPr>
          <a:lstStyle/>
          <a:p>
            <a:pPr marL="0" indent="0">
              <a:buNone/>
            </a:pPr>
            <a:r>
              <a:rPr lang="en-US" dirty="0" smtClean="0">
                <a:solidFill>
                  <a:schemeClr val="accent4">
                    <a:lumMod val="50000"/>
                  </a:schemeClr>
                </a:solidFill>
                <a:latin typeface="Agency FB" pitchFamily="34" charset="0"/>
              </a:rPr>
              <a:t>Heating your rooms produces a lot of CO</a:t>
            </a:r>
            <a:r>
              <a:rPr lang="en-US" baseline="30000" dirty="0" smtClean="0">
                <a:solidFill>
                  <a:schemeClr val="accent4">
                    <a:lumMod val="50000"/>
                  </a:schemeClr>
                </a:solidFill>
                <a:latin typeface="Agency FB" pitchFamily="34" charset="0"/>
              </a:rPr>
              <a:t>2</a:t>
            </a:r>
            <a:r>
              <a:rPr lang="en-US" dirty="0" smtClean="0">
                <a:solidFill>
                  <a:schemeClr val="accent4">
                    <a:lumMod val="50000"/>
                  </a:schemeClr>
                </a:solidFill>
                <a:latin typeface="Agency FB" pitchFamily="34" charset="0"/>
              </a:rPr>
              <a:t>. Try these tips to stay warm and green: </a:t>
            </a:r>
          </a:p>
          <a:p>
            <a:r>
              <a:rPr lang="en-US" dirty="0" smtClean="0">
                <a:solidFill>
                  <a:schemeClr val="accent4">
                    <a:lumMod val="50000"/>
                  </a:schemeClr>
                </a:solidFill>
                <a:latin typeface="Agency FB" pitchFamily="34" charset="0"/>
              </a:rPr>
              <a:t>Don’t touch that dial! Leave your room at the preset 66.˚</a:t>
            </a:r>
          </a:p>
          <a:p>
            <a:r>
              <a:rPr lang="en-US" dirty="0" smtClean="0">
                <a:solidFill>
                  <a:schemeClr val="accent4">
                    <a:lumMod val="50000"/>
                  </a:schemeClr>
                </a:solidFill>
                <a:latin typeface="Agency FB" pitchFamily="34" charset="0"/>
              </a:rPr>
              <a:t>Open your window shades during the day to let in light. </a:t>
            </a:r>
          </a:p>
          <a:p>
            <a:r>
              <a:rPr lang="en-US" dirty="0" smtClean="0">
                <a:solidFill>
                  <a:schemeClr val="accent4">
                    <a:lumMod val="50000"/>
                  </a:schemeClr>
                </a:solidFill>
                <a:latin typeface="Agency FB" pitchFamily="34" charset="0"/>
              </a:rPr>
              <a:t>Throw down a rug to prevent heat loss.</a:t>
            </a:r>
          </a:p>
          <a:p>
            <a:r>
              <a:rPr lang="en-US" dirty="0" smtClean="0">
                <a:solidFill>
                  <a:schemeClr val="accent4">
                    <a:lumMod val="50000"/>
                  </a:schemeClr>
                </a:solidFill>
                <a:latin typeface="Agency FB" pitchFamily="34" charset="0"/>
              </a:rPr>
              <a:t>Rock your Husky sweatshirt inside too.</a:t>
            </a:r>
          </a:p>
          <a:p>
            <a:r>
              <a:rPr lang="en-US" dirty="0" smtClean="0">
                <a:solidFill>
                  <a:schemeClr val="accent4">
                    <a:lumMod val="50000"/>
                  </a:schemeClr>
                </a:solidFill>
                <a:latin typeface="Agency FB" pitchFamily="34" charset="0"/>
              </a:rPr>
              <a:t>Snuggle up with a blanket or special friend.</a:t>
            </a:r>
          </a:p>
          <a:p>
            <a:pPr marL="0" indent="0">
              <a:buNone/>
            </a:pPr>
            <a:endParaRPr lang="en-US" dirty="0" smtClean="0">
              <a:solidFill>
                <a:schemeClr val="accent4">
                  <a:lumMod val="50000"/>
                </a:schemeClr>
              </a:solidFill>
              <a:latin typeface="Agency FB" pitchFamily="34" charset="0"/>
            </a:endParaRPr>
          </a:p>
          <a:p>
            <a:pPr marL="0" indent="0">
              <a:buNone/>
            </a:pPr>
            <a:endParaRPr lang="en-US" dirty="0" smtClean="0">
              <a:latin typeface="Agency FB" pitchFamily="34" charset="0"/>
            </a:endParaRPr>
          </a:p>
          <a:p>
            <a:pPr marL="0" indent="0">
              <a:buNone/>
            </a:pPr>
            <a:endParaRPr lang="en-US" dirty="0">
              <a:latin typeface="Agency FB" pitchFamily="34" charset="0"/>
            </a:endParaRPr>
          </a:p>
        </p:txBody>
      </p:sp>
      <p:sp>
        <p:nvSpPr>
          <p:cNvPr id="7" name="Footer Placeholder 6"/>
          <p:cNvSpPr>
            <a:spLocks noGrp="1"/>
          </p:cNvSpPr>
          <p:nvPr>
            <p:ph type="ftr" sz="quarter" idx="11"/>
          </p:nvPr>
        </p:nvSpPr>
        <p:spPr/>
        <p:txBody>
          <a:bodyPr/>
          <a:lstStyle/>
          <a:p>
            <a:r>
              <a:rPr lang="en-US" dirty="0" smtClean="0">
                <a:solidFill>
                  <a:schemeClr val="tx1"/>
                </a:solidFill>
              </a:rPr>
              <a:t>green.washington.edu</a:t>
            </a:r>
            <a:endParaRPr lang="en-US" dirty="0">
              <a:solidFill>
                <a:schemeClr val="tx1"/>
              </a:solidFill>
            </a:endParaRPr>
          </a:p>
        </p:txBody>
      </p:sp>
    </p:spTree>
    <p:extLst>
      <p:ext uri="{BB962C8B-B14F-4D97-AF65-F5344CB8AC3E}">
        <p14:creationId xmlns:p14="http://schemas.microsoft.com/office/powerpoint/2010/main" val="3710104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smassis2.NEBULA2\AppData\Local\Microsoft\Windows\Temporary Internet Files\Content.IE5\ARR1C7UA\MC900437835[1].wmf"/>
          <p:cNvPicPr>
            <a:picLocks noChangeAspect="1" noChangeArrowheads="1"/>
          </p:cNvPicPr>
          <p:nvPr/>
        </p:nvPicPr>
        <p:blipFill>
          <a:blip r:embed="rId3">
            <a:lum bright="28000"/>
            <a:extLst>
              <a:ext uri="{28A0092B-C50C-407E-A947-70E740481C1C}">
                <a14:useLocalDpi xmlns:a14="http://schemas.microsoft.com/office/drawing/2010/main" val="0"/>
              </a:ext>
            </a:extLst>
          </a:blip>
          <a:srcRect/>
          <a:stretch>
            <a:fillRect/>
          </a:stretch>
        </p:blipFill>
        <p:spPr bwMode="auto">
          <a:xfrm>
            <a:off x="2819400" y="307349"/>
            <a:ext cx="3581400" cy="637902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latin typeface="Agency FB" pitchFamily="34" charset="0"/>
              </a:rPr>
              <a:t>The Right Light</a:t>
            </a:r>
            <a:endParaRPr lang="en-US" b="1" dirty="0">
              <a:latin typeface="Agency FB" pitchFamily="34" charset="0"/>
            </a:endParaRPr>
          </a:p>
        </p:txBody>
      </p:sp>
      <p:sp>
        <p:nvSpPr>
          <p:cNvPr id="3" name="Content Placeholder 2"/>
          <p:cNvSpPr>
            <a:spLocks noGrp="1"/>
          </p:cNvSpPr>
          <p:nvPr>
            <p:ph idx="1"/>
          </p:nvPr>
        </p:nvSpPr>
        <p:spPr/>
        <p:txBody>
          <a:bodyPr/>
          <a:lstStyle/>
          <a:p>
            <a:r>
              <a:rPr lang="en-US" b="1" dirty="0">
                <a:latin typeface="Agency FB" pitchFamily="34" charset="0"/>
              </a:rPr>
              <a:t>I</a:t>
            </a:r>
            <a:r>
              <a:rPr lang="en-US" b="1" dirty="0" smtClean="0">
                <a:latin typeface="Agency FB" pitchFamily="34" charset="0"/>
              </a:rPr>
              <a:t>f </a:t>
            </a:r>
            <a:r>
              <a:rPr lang="en-US" b="1" dirty="0">
                <a:latin typeface="Agency FB" pitchFamily="34" charset="0"/>
              </a:rPr>
              <a:t>every U.S. household replaced just one regular incandescent light bulb with a compact fluorescent light bulb, it would prevent 90 billion pounds of greenhouse gas emissions from power </a:t>
            </a:r>
            <a:r>
              <a:rPr lang="en-US" b="1" dirty="0" smtClean="0">
                <a:latin typeface="Agency FB" pitchFamily="34" charset="0"/>
              </a:rPr>
              <a:t>plants! That’s like </a:t>
            </a:r>
            <a:r>
              <a:rPr lang="en-US" b="1" dirty="0">
                <a:latin typeface="Agency FB" pitchFamily="34" charset="0"/>
              </a:rPr>
              <a:t>taking 7.5 million cars off the road</a:t>
            </a:r>
            <a:r>
              <a:rPr lang="en-US" b="1" dirty="0" smtClean="0">
                <a:latin typeface="Agency FB" pitchFamily="34" charset="0"/>
              </a:rPr>
              <a:t>. Do your part, and put that goofy looking light in your lamp.</a:t>
            </a:r>
          </a:p>
          <a:p>
            <a:pPr marL="0" indent="0">
              <a:buNone/>
            </a:pPr>
            <a:endParaRPr lang="en-US" dirty="0">
              <a:latin typeface="Agency FB" pitchFamily="34" charset="0"/>
            </a:endParaRPr>
          </a:p>
        </p:txBody>
      </p:sp>
      <p:sp>
        <p:nvSpPr>
          <p:cNvPr id="4" name="Footer Placeholder 3"/>
          <p:cNvSpPr>
            <a:spLocks noGrp="1"/>
          </p:cNvSpPr>
          <p:nvPr>
            <p:ph type="ftr" sz="quarter" idx="11"/>
          </p:nvPr>
        </p:nvSpPr>
        <p:spPr/>
        <p:txBody>
          <a:bodyPr/>
          <a:lstStyle/>
          <a:p>
            <a:r>
              <a:rPr lang="en-US" sz="1800" dirty="0" smtClean="0">
                <a:solidFill>
                  <a:schemeClr val="tx1"/>
                </a:solidFill>
              </a:rPr>
              <a:t>green.washington.edu</a:t>
            </a:r>
            <a:endParaRPr lang="en-US" sz="1800" dirty="0">
              <a:solidFill>
                <a:schemeClr val="tx1"/>
              </a:solidFill>
            </a:endParaRPr>
          </a:p>
        </p:txBody>
      </p:sp>
    </p:spTree>
    <p:extLst>
      <p:ext uri="{BB962C8B-B14F-4D97-AF65-F5344CB8AC3E}">
        <p14:creationId xmlns:p14="http://schemas.microsoft.com/office/powerpoint/2010/main" val="3196029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latin typeface="Agency FB" pitchFamily="34" charset="0"/>
              </a:rPr>
              <a:t>Laundry Time!</a:t>
            </a:r>
            <a:endParaRPr lang="en-US" sz="8000" dirty="0">
              <a:latin typeface="Agency FB" pitchFamily="34" charset="0"/>
            </a:endParaRPr>
          </a:p>
        </p:txBody>
      </p:sp>
      <p:sp>
        <p:nvSpPr>
          <p:cNvPr id="3" name="Content Placeholder 2"/>
          <p:cNvSpPr>
            <a:spLocks noGrp="1"/>
          </p:cNvSpPr>
          <p:nvPr>
            <p:ph idx="1"/>
          </p:nvPr>
        </p:nvSpPr>
        <p:spPr/>
        <p:txBody>
          <a:bodyPr/>
          <a:lstStyle/>
          <a:p>
            <a:pPr marL="0" indent="0">
              <a:buNone/>
            </a:pPr>
            <a:r>
              <a:rPr lang="en-US" dirty="0" smtClean="0">
                <a:latin typeface="Agency FB" pitchFamily="34" charset="0"/>
              </a:rPr>
              <a:t>You have more than one shirt, though that one shirt you always wear is pretty awesome. Do full loads every time and try to use cold water. Oh, and you don’t need that much detergent, seriously, you don’t. </a:t>
            </a:r>
            <a:endParaRPr lang="en-US" dirty="0">
              <a:latin typeface="Agency FB" pitchFamily="34" charset="0"/>
            </a:endParaRPr>
          </a:p>
        </p:txBody>
      </p:sp>
      <p:pic>
        <p:nvPicPr>
          <p:cNvPr id="3079" name="Picture 7" descr="C:\Users\smassis2.NEBULA2\AppData\Local\Microsoft\Windows\Temporary Internet Files\Content.IE5\ARR1C7UA\MP900385969[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3788228"/>
            <a:ext cx="4114800" cy="293914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4876800" y="3505200"/>
            <a:ext cx="3581400" cy="2954655"/>
          </a:xfrm>
          <a:prstGeom prst="rect">
            <a:avLst/>
          </a:prstGeom>
          <a:noFill/>
        </p:spPr>
        <p:txBody>
          <a:bodyPr wrap="square" rtlCol="0">
            <a:spAutoFit/>
          </a:bodyPr>
          <a:lstStyle/>
          <a:p>
            <a:r>
              <a:rPr lang="en-US" sz="2400" dirty="0">
                <a:latin typeface="Agency FB" pitchFamily="34" charset="0"/>
              </a:rPr>
              <a:t>Try these green laundry products:</a:t>
            </a:r>
          </a:p>
          <a:p>
            <a:pPr marL="285750" indent="-285750">
              <a:buFont typeface="Arial" pitchFamily="34" charset="0"/>
              <a:buChar char="•"/>
            </a:pPr>
            <a:r>
              <a:rPr lang="en-US" sz="2400" dirty="0" err="1">
                <a:latin typeface="Agency FB" pitchFamily="34" charset="0"/>
              </a:rPr>
              <a:t>Ecover</a:t>
            </a:r>
            <a:r>
              <a:rPr lang="en-US" sz="2400" dirty="0">
                <a:latin typeface="Agency FB" pitchFamily="34" charset="0"/>
              </a:rPr>
              <a:t> Natural Laundry Products</a:t>
            </a:r>
          </a:p>
          <a:p>
            <a:pPr marL="285750" indent="-285750">
              <a:buFont typeface="Arial" pitchFamily="34" charset="0"/>
              <a:buChar char="•"/>
            </a:pPr>
            <a:r>
              <a:rPr lang="en-US" sz="2400" dirty="0">
                <a:latin typeface="Agency FB" pitchFamily="34" charset="0"/>
              </a:rPr>
              <a:t>Natural Choices Home Safe Products</a:t>
            </a:r>
          </a:p>
          <a:p>
            <a:pPr marL="285750" indent="-285750">
              <a:buFont typeface="Arial" pitchFamily="34" charset="0"/>
              <a:buChar char="•"/>
            </a:pPr>
            <a:r>
              <a:rPr lang="en-US" sz="2400" dirty="0">
                <a:latin typeface="Agency FB" pitchFamily="34" charset="0"/>
              </a:rPr>
              <a:t>Vinegar, Baking Soda, Hydrogen Peroxide </a:t>
            </a:r>
          </a:p>
          <a:p>
            <a:pPr marL="285750" indent="-285750">
              <a:buFont typeface="Arial" pitchFamily="34" charset="0"/>
              <a:buChar char="•"/>
            </a:pPr>
            <a:endParaRPr lang="en-US" dirty="0"/>
          </a:p>
        </p:txBody>
      </p:sp>
      <p:sp>
        <p:nvSpPr>
          <p:cNvPr id="11" name="Footer Placeholder 10"/>
          <p:cNvSpPr>
            <a:spLocks noGrp="1"/>
          </p:cNvSpPr>
          <p:nvPr>
            <p:ph type="ftr" sz="quarter" idx="11"/>
          </p:nvPr>
        </p:nvSpPr>
        <p:spPr>
          <a:xfrm>
            <a:off x="4267200" y="6362246"/>
            <a:ext cx="2895600" cy="365125"/>
          </a:xfrm>
        </p:spPr>
        <p:txBody>
          <a:bodyPr/>
          <a:lstStyle/>
          <a:p>
            <a:r>
              <a:rPr lang="en-US" b="1" dirty="0" smtClean="0">
                <a:solidFill>
                  <a:schemeClr val="tx1"/>
                </a:solidFill>
              </a:rPr>
              <a:t>green.washington.edu</a:t>
            </a:r>
            <a:endParaRPr lang="en-US" b="1" dirty="0">
              <a:solidFill>
                <a:schemeClr val="tx1"/>
              </a:solidFill>
            </a:endParaRPr>
          </a:p>
        </p:txBody>
      </p:sp>
    </p:spTree>
    <p:extLst>
      <p:ext uri="{BB962C8B-B14F-4D97-AF65-F5344CB8AC3E}">
        <p14:creationId xmlns:p14="http://schemas.microsoft.com/office/powerpoint/2010/main" val="2908072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smassis2.NEBULA2\AppData\Local\Microsoft\Windows\Temporary Internet Files\Content.IE5\5RARUJNO\MP90043941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1610" y="0"/>
            <a:ext cx="1122390" cy="1676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4800" b="1" dirty="0" smtClean="0">
                <a:latin typeface="Agency FB" pitchFamily="34" charset="0"/>
              </a:rPr>
              <a:t>Learning Outside the Classroom </a:t>
            </a:r>
            <a:endParaRPr lang="en-US" sz="4800" b="1" dirty="0">
              <a:latin typeface="Agency FB" pitchFamily="34"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Agency FB" pitchFamily="34" charset="0"/>
              </a:rPr>
              <a:t>“The Power is Yours”</a:t>
            </a:r>
          </a:p>
          <a:p>
            <a:pPr marL="0" indent="0">
              <a:buNone/>
            </a:pPr>
            <a:r>
              <a:rPr lang="en-US" dirty="0" smtClean="0">
                <a:latin typeface="Agency FB" pitchFamily="34" charset="0"/>
              </a:rPr>
              <a:t>	-Captain Planet</a:t>
            </a:r>
          </a:p>
          <a:p>
            <a:r>
              <a:rPr lang="en-US" dirty="0" smtClean="0">
                <a:latin typeface="Agency FB" pitchFamily="34" charset="0"/>
              </a:rPr>
              <a:t>Learn more about how to get involved in making UW a green school! </a:t>
            </a:r>
          </a:p>
          <a:p>
            <a:r>
              <a:rPr lang="en-US" dirty="0" smtClean="0">
                <a:latin typeface="Agency FB" pitchFamily="34" charset="0"/>
              </a:rPr>
              <a:t>Check out the UW Climate Action Plan!</a:t>
            </a:r>
          </a:p>
          <a:p>
            <a:r>
              <a:rPr lang="en-US" dirty="0" smtClean="0">
                <a:latin typeface="Agency FB" pitchFamily="34" charset="0"/>
              </a:rPr>
              <a:t>Take the UW Sustainability Pledge!</a:t>
            </a:r>
          </a:p>
          <a:p>
            <a:pPr marL="0" indent="0">
              <a:buNone/>
            </a:pPr>
            <a:r>
              <a:rPr lang="en-US" dirty="0">
                <a:latin typeface="Agency FB" pitchFamily="34" charset="0"/>
              </a:rPr>
              <a:t>	</a:t>
            </a:r>
            <a:r>
              <a:rPr lang="en-US" sz="6000" b="1" dirty="0" smtClean="0">
                <a:latin typeface="Agency FB" pitchFamily="34" charset="0"/>
              </a:rPr>
              <a:t>green.washington.edu</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8752" y="3657600"/>
            <a:ext cx="1785715" cy="2738096"/>
          </a:xfrm>
          <a:prstGeom prst="rect">
            <a:avLst/>
          </a:prstGeom>
        </p:spPr>
      </p:pic>
    </p:spTree>
    <p:extLst>
      <p:ext uri="{BB962C8B-B14F-4D97-AF65-F5344CB8AC3E}">
        <p14:creationId xmlns:p14="http://schemas.microsoft.com/office/powerpoint/2010/main" val="3589056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green.washington.edu</a:t>
            </a:r>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97792"/>
            <a:ext cx="4343400" cy="6659880"/>
          </a:xfrm>
          <a:prstGeom prst="rect">
            <a:avLst/>
          </a:prstGeom>
          <a:ln>
            <a:solidFill>
              <a:schemeClr val="tx1"/>
            </a:solidFill>
            <a:prstDash val="lgDash"/>
          </a:ln>
        </p:spPr>
      </p:pic>
    </p:spTree>
    <p:extLst>
      <p:ext uri="{BB962C8B-B14F-4D97-AF65-F5344CB8AC3E}">
        <p14:creationId xmlns:p14="http://schemas.microsoft.com/office/powerpoint/2010/main" val="65755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1270</TotalTime>
  <Words>360</Words>
  <Application>Microsoft Office PowerPoint</Application>
  <PresentationFormat>On-screen Show (4:3)</PresentationFormat>
  <Paragraphs>62</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Agency FB</vt:lpstr>
      <vt:lpstr>Arial</vt:lpstr>
      <vt:lpstr>Calibri</vt:lpstr>
      <vt:lpstr>Office Theme</vt:lpstr>
      <vt:lpstr>Green Your Room!</vt:lpstr>
      <vt:lpstr>Unplug your vampires</vt:lpstr>
      <vt:lpstr>Vintage Décor</vt:lpstr>
      <vt:lpstr>Time to Clean,  Time to Green</vt:lpstr>
      <vt:lpstr>Get Warm the Green Way</vt:lpstr>
      <vt:lpstr>The Right Light</vt:lpstr>
      <vt:lpstr>Laundry Time!</vt:lpstr>
      <vt:lpstr>Learning Outside the Classroom </vt:lpstr>
      <vt:lpstr>PowerPoint Presentation</vt:lpstr>
      <vt:lpstr>PowerPoint Presentation</vt:lpstr>
      <vt:lpstr>Climate</vt:lpstr>
      <vt:lpstr>Action</vt:lpstr>
      <vt:lpstr>Green</vt:lpstr>
      <vt:lpstr>Your</vt:lpstr>
      <vt:lpstr>Room!</vt:lpstr>
      <vt:lpstr>Like us on Facebook: www.facebook.com/UWSustainability</vt:lpstr>
      <vt:lpstr>@sustainableUW</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Your Room!</dc:title>
  <dc:creator>smassis2</dc:creator>
  <cp:lastModifiedBy>Elise A Glassman</cp:lastModifiedBy>
  <cp:revision>39</cp:revision>
  <cp:lastPrinted>2012-12-14T23:50:49Z</cp:lastPrinted>
  <dcterms:created xsi:type="dcterms:W3CDTF">2012-12-07T00:10:29Z</dcterms:created>
  <dcterms:modified xsi:type="dcterms:W3CDTF">2018-03-08T23:42:06Z</dcterms:modified>
</cp:coreProperties>
</file>