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83" r:id="rId3"/>
    <p:sldId id="394" r:id="rId4"/>
    <p:sldId id="375" r:id="rId5"/>
    <p:sldId id="388" r:id="rId6"/>
    <p:sldId id="389" r:id="rId7"/>
    <p:sldId id="390" r:id="rId8"/>
    <p:sldId id="393" r:id="rId9"/>
    <p:sldId id="379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13F"/>
    <a:srgbClr val="05243D"/>
    <a:srgbClr val="041C2C"/>
    <a:srgbClr val="917B4C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97" autoAdjust="0"/>
  </p:normalViewPr>
  <p:slideViewPr>
    <p:cSldViewPr snapToGrid="0">
      <p:cViewPr>
        <p:scale>
          <a:sx n="87" d="100"/>
          <a:sy n="87" d="100"/>
        </p:scale>
        <p:origin x="9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ROI: Completed Projects </a:t>
            </a:r>
          </a:p>
        </c:rich>
      </c:tx>
      <c:layout>
        <c:manualLayout>
          <c:xMode val="edge"/>
          <c:yMode val="edge"/>
          <c:x val="0.187884181184562"/>
          <c:y val="0.068905286297351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0076917029886"/>
          <c:y val="0.0650529910243982"/>
          <c:w val="0.829923082970114"/>
          <c:h val="0.83064597123619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'[RCP BSC Measures Current 4.26.16.xlsx]Cost Effectiveness Comp'!$A$27</c:f>
              <c:strCache>
                <c:ptCount val="1"/>
                <c:pt idx="0">
                  <c:v>ROI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name>TREND</c:name>
            <c:spPr>
              <a:ln w="19050">
                <a:solidFill>
                  <a:schemeClr val="tx1"/>
                </a:solidFill>
                <a:prstDash val="lgDashDot"/>
                <a:tailEnd type="stealth" w="med" len="lg"/>
              </a:ln>
            </c:spPr>
            <c:trendlineType val="exp"/>
            <c:dispRSqr val="0"/>
            <c:dispEq val="0"/>
          </c:trendline>
          <c:cat>
            <c:strRef>
              <c:f>'[RCP BSC Measures Current 4.26.16.xlsx]Cost Effectiveness Comp'!$B$28:$K$28</c:f>
              <c:strCache>
                <c:ptCount val="10"/>
                <c:pt idx="0">
                  <c:v>FY 15.1</c:v>
                </c:pt>
                <c:pt idx="1">
                  <c:v>FY 15.2</c:v>
                </c:pt>
                <c:pt idx="2">
                  <c:v>FY 15.3</c:v>
                </c:pt>
                <c:pt idx="3">
                  <c:v>FY 15.4</c:v>
                </c:pt>
                <c:pt idx="4">
                  <c:v>FY 16.1</c:v>
                </c:pt>
                <c:pt idx="5">
                  <c:v>FY 16.2</c:v>
                </c:pt>
                <c:pt idx="6">
                  <c:v>FY 16.3</c:v>
                </c:pt>
                <c:pt idx="7">
                  <c:v>FY 16.4</c:v>
                </c:pt>
                <c:pt idx="8">
                  <c:v>FY 17.1</c:v>
                </c:pt>
                <c:pt idx="9">
                  <c:v>Cumulative </c:v>
                </c:pt>
              </c:strCache>
            </c:strRef>
          </c:cat>
          <c:val>
            <c:numRef>
              <c:f>'[RCP BSC Measures Current 4.26.16.xlsx]Cost Effectiveness Comp'!$B$33:$K$33</c:f>
              <c:numCache>
                <c:formatCode>#,##0.00_);[Red]\(#,##0.00\)</c:formatCode>
                <c:ptCount val="10"/>
                <c:pt idx="0">
                  <c:v>2.767667578612416</c:v>
                </c:pt>
                <c:pt idx="1">
                  <c:v>2.04855703160788</c:v>
                </c:pt>
                <c:pt idx="2">
                  <c:v>2.312676960798621</c:v>
                </c:pt>
                <c:pt idx="3">
                  <c:v>1.139612782406583</c:v>
                </c:pt>
                <c:pt idx="4">
                  <c:v>1.402234636871508</c:v>
                </c:pt>
                <c:pt idx="5">
                  <c:v>2.412091459112132</c:v>
                </c:pt>
                <c:pt idx="6">
                  <c:v>3.689643228264634</c:v>
                </c:pt>
                <c:pt idx="7">
                  <c:v>2.153341333533338</c:v>
                </c:pt>
                <c:pt idx="8">
                  <c:v>11.28120461090726</c:v>
                </c:pt>
                <c:pt idx="9">
                  <c:v>2.545449634061185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6"/>
        <c:axId val="2125543008"/>
        <c:axId val="2143391296"/>
      </c:barChart>
      <c:catAx>
        <c:axId val="212554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43391296"/>
        <c:crosses val="autoZero"/>
        <c:auto val="1"/>
        <c:lblAlgn val="ctr"/>
        <c:lblOffset val="100"/>
        <c:noMultiLvlLbl val="0"/>
      </c:catAx>
      <c:valAx>
        <c:axId val="21433912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Return On</a:t>
                </a:r>
                <a:r>
                  <a:rPr lang="en-US" sz="1800" baseline="0"/>
                  <a:t> Investment</a:t>
                </a:r>
                <a:endParaRPr lang="en-US" sz="1800"/>
              </a:p>
            </c:rich>
          </c:tx>
          <c:overlay val="0"/>
        </c:title>
        <c:numFmt formatCode="#,##0.00_);[Red]\(#,##0.00\)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5543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19050">
            <a:solidFill>
              <a:schemeClr val="tx1"/>
            </a:solidFill>
          </a:ln>
        </c:spPr>
        <c:txPr>
          <a:bodyPr/>
          <a:lstStyle/>
          <a:p>
            <a:pPr rtl="0">
              <a:defRPr sz="1600"/>
            </a:pPr>
            <a:endParaRPr lang="en-US"/>
          </a:p>
        </c:txPr>
      </c:dTable>
    </c:plotArea>
    <c:plotVisOnly val="1"/>
    <c:dispBlanksAs val="gap"/>
    <c:showDLblsOverMax val="0"/>
  </c:chart>
  <c:spPr>
    <a:ln w="19050"/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2F71CD17-2C16-4200-AC8B-37AAC41036BC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4FC1E3B2-A0FB-4A75-9536-0BE867E66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5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1E3B2-A0FB-4A75-9536-0BE867E665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2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9A63-8009-4764-9F2F-715287A8FE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28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1E3B2-A0FB-4A75-9536-0BE867E665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0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None/>
              <a:tabLst/>
              <a:defRPr/>
            </a:pPr>
            <a:r>
              <a:rPr lang="en-US" dirty="0" smtClean="0">
                <a:latin typeface="Uni Sans Regular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LEVERAGING SMART METER DATA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upon PNWSGD Project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Flipped the ESCO relationship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Spotlights: fact based decision 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1E3B2-A0FB-4A75-9536-0BE867E665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1E3B2-A0FB-4A75-9536-0BE867E665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0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1E3B2-A0FB-4A75-9536-0BE867E665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18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1E3B2-A0FB-4A75-9536-0BE867E665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2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1E3B2-A0FB-4A75-9536-0BE867E665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49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1E3B2-A0FB-4A75-9536-0BE867E665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3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582-8CB6-49B7-BDE0-4B2E146DB859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1F77-C325-4175-B732-FE20F6CA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6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582-8CB6-49B7-BDE0-4B2E146DB859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1F77-C325-4175-B732-FE20F6CA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8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582-8CB6-49B7-BDE0-4B2E146DB859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1F77-C325-4175-B732-FE20F6CA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2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W_W 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53" y="5626608"/>
            <a:ext cx="1828800" cy="1231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833" y="6171115"/>
            <a:ext cx="3386667" cy="355600"/>
          </a:xfrm>
          <a:prstGeom prst="rect">
            <a:avLst/>
          </a:prstGeom>
        </p:spPr>
      </p:pic>
      <p:sp>
        <p:nvSpPr>
          <p:cNvPr id="1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3833" y="859991"/>
            <a:ext cx="9296400" cy="352234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7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60958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21917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43833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41" y="4568599"/>
            <a:ext cx="2133600" cy="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582-8CB6-49B7-BDE0-4B2E146DB859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1F77-C325-4175-B732-FE20F6CA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582-8CB6-49B7-BDE0-4B2E146DB859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1F77-C325-4175-B732-FE20F6CA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7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582-8CB6-49B7-BDE0-4B2E146DB859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1F77-C325-4175-B732-FE20F6CA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6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582-8CB6-49B7-BDE0-4B2E146DB859}" type="datetimeFigureOut">
              <a:rPr lang="en-US" smtClean="0"/>
              <a:t>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1F77-C325-4175-B732-FE20F6CA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5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582-8CB6-49B7-BDE0-4B2E146DB859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1F77-C325-4175-B732-FE20F6CA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582-8CB6-49B7-BDE0-4B2E146DB859}" type="datetimeFigureOut">
              <a:rPr lang="en-US" smtClean="0"/>
              <a:t>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1F77-C325-4175-B732-FE20F6CA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7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582-8CB6-49B7-BDE0-4B2E146DB859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1F77-C325-4175-B732-FE20F6CA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1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582-8CB6-49B7-BDE0-4B2E146DB859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1F77-C325-4175-B732-FE20F6CA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27582-8CB6-49B7-BDE0-4B2E146DB859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1F77-C325-4175-B732-FE20F6CA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dashboard.mckinstry.com/uw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175" y="2339429"/>
            <a:ext cx="8324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Uni Sans Light Italic" panose="00000500000000000000" pitchFamily="50" charset="0"/>
              </a:rPr>
              <a:t>RESOURCE CONSERVATION </a:t>
            </a:r>
            <a:r>
              <a:rPr lang="en-US" sz="2200" dirty="0" smtClean="0">
                <a:solidFill>
                  <a:schemeClr val="bg1"/>
                </a:solidFill>
                <a:latin typeface="Uni Sans Light Italic" panose="00000500000000000000" pitchFamily="50" charset="0"/>
              </a:rPr>
              <a:t>PROGRAM UPDATE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Uni Sans Light Italic" panose="00000500000000000000" pitchFamily="50" charset="0"/>
              </a:rPr>
              <a:t>January 3, 2017</a:t>
            </a:r>
            <a:endParaRPr lang="en-US" sz="2200" dirty="0">
              <a:solidFill>
                <a:schemeClr val="bg1"/>
              </a:solidFill>
              <a:latin typeface="Uni Sans Light Italic" panose="000005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175" y="495300"/>
            <a:ext cx="832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Encode Sans Normal BLACK" panose="02000000000000000000" pitchFamily="2" charset="0"/>
              </a:rPr>
              <a:t>FACILITIES</a:t>
            </a:r>
          </a:p>
          <a:p>
            <a:r>
              <a:rPr lang="en-US" sz="4800" dirty="0">
                <a:solidFill>
                  <a:schemeClr val="bg1"/>
                </a:solidFill>
                <a:latin typeface="Encode Sans Normal BLACK" panose="02000000000000000000" pitchFamily="2" charset="0"/>
              </a:rPr>
              <a:t>SERVICES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11200" y="2089150"/>
            <a:ext cx="1457325" cy="113044"/>
            <a:chOff x="711200" y="2089150"/>
            <a:chExt cx="1457325" cy="113044"/>
          </a:xfrm>
        </p:grpSpPr>
        <p:sp>
          <p:nvSpPr>
            <p:cNvPr id="7" name="Rectangle 6"/>
            <p:cNvSpPr/>
            <p:nvPr/>
          </p:nvSpPr>
          <p:spPr>
            <a:xfrm flipV="1">
              <a:off x="711200" y="2089150"/>
              <a:ext cx="1422400" cy="113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/>
          </p:nvSpPr>
          <p:spPr>
            <a:xfrm>
              <a:off x="1844675" y="2089150"/>
              <a:ext cx="323850" cy="113044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H="1">
            <a:off x="7767398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557137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347824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138869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924675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720363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506170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296619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092307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875138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669694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460143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254551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044290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834977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626022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411828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207516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993323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783772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579460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362291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156847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47296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736555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526294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316981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108026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893832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689520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475327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265776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061464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44295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38851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29300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19039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870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-203574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-413125" y="5264835"/>
            <a:ext cx="421481" cy="1600200"/>
          </a:xfrm>
          <a:prstGeom prst="line">
            <a:avLst/>
          </a:prstGeom>
          <a:ln w="19050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38" y="5260569"/>
            <a:ext cx="1820562" cy="121977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38174" y="3554834"/>
            <a:ext cx="943098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Presented </a:t>
            </a:r>
            <a:r>
              <a:rPr 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James A. </a:t>
            </a:r>
            <a:r>
              <a:rPr lang="en-US" sz="14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Angelosante</a:t>
            </a:r>
            <a:endParaRPr lang="en-US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1400" i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Executive Director, FS Chief Financial Officer</a:t>
            </a:r>
          </a:p>
          <a:p>
            <a:pPr lvl="0"/>
            <a:r>
              <a:rPr 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 and Business Services (FABS)</a:t>
            </a:r>
          </a:p>
          <a:p>
            <a:pPr lvl="0"/>
            <a:r>
              <a:rPr lang="en-US" sz="1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Facilities Services</a:t>
            </a:r>
          </a:p>
          <a:p>
            <a:pPr>
              <a:spcAft>
                <a:spcPts val="600"/>
              </a:spcAft>
            </a:pP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65937" y="5325979"/>
            <a:ext cx="3080467" cy="153202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3986" y="5986283"/>
            <a:ext cx="3683913" cy="62275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16" y="860733"/>
            <a:ext cx="4525309" cy="52312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3985" y="4359298"/>
            <a:ext cx="2640139" cy="622757"/>
          </a:xfrm>
          <a:prstGeom prst="rect">
            <a:avLst/>
          </a:prstGeom>
          <a:solidFill>
            <a:srgbClr val="3300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6"/>
            <a:ext cx="12192000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68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3598"/>
            <a:ext cx="7700208" cy="517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8174" y="1703491"/>
            <a:ext cx="317828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Uni Sans Regular" panose="00000500000000000000" charset="0"/>
                <a:ea typeface="Open Sans" panose="020B0604020202020204" charset="0"/>
                <a:cs typeface="Open Sans" panose="020B0604020202020204" charset="0"/>
              </a:rPr>
              <a:t>PACIFIC NORTHWEST SMART GRID DEMO PROJECT</a:t>
            </a:r>
          </a:p>
          <a:p>
            <a:pPr marL="285750" indent="-285750">
              <a:buFont typeface="Uni Sans Regular" panose="00000500000000000000" charset="0"/>
              <a:buChar char="&gt;"/>
            </a:pPr>
            <a:r>
              <a:rPr lang="en-US" sz="14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$10.2 Match Grant Project </a:t>
            </a:r>
          </a:p>
          <a:p>
            <a:pPr marL="285750" indent="-285750">
              <a:buFont typeface="Uni Sans Regular" panose="00000500000000000000" charset="0"/>
              <a:buChar char="&gt;"/>
            </a:pPr>
            <a:r>
              <a:rPr lang="en-US" sz="14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PNNL Prime &amp; DOE ARRA Sponsored</a:t>
            </a:r>
          </a:p>
          <a:p>
            <a:pPr lvl="0"/>
            <a:endParaRPr lang="en-US" dirty="0" smtClean="0">
              <a:solidFill>
                <a:prstClr val="black"/>
              </a:solidFill>
              <a:latin typeface="Uni Sans Regular" panose="00000500000000000000" charset="0"/>
              <a:ea typeface="Open Sans" panose="020B0604020202020204" charset="0"/>
              <a:cs typeface="Open Sans" panose="020B0604020202020204" charset="0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Uni Sans Regular" panose="00000500000000000000" charset="0"/>
                <a:ea typeface="Open Sans" panose="020B0604020202020204" charset="0"/>
                <a:cs typeface="Open Sans" panose="020B0604020202020204" charset="0"/>
              </a:rPr>
              <a:t>ENERGY DASHBOARD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Uni Sans Regular" panose="00000500000000000000" charset="0"/>
                <a:ea typeface="Open Sans" panose="020B0604020202020204" charset="0"/>
                <a:cs typeface="Open Sans" panose="020B0604020202020204" charset="0"/>
                <a:hlinkClick r:id="rId4"/>
              </a:rPr>
              <a:t>http://dashboard.mckinstry.com/uw</a:t>
            </a:r>
            <a:r>
              <a:rPr lang="en-US" dirty="0" smtClean="0">
                <a:solidFill>
                  <a:prstClr val="black"/>
                </a:solidFill>
                <a:latin typeface="Uni Sans Regular" panose="00000500000000000000" charset="0"/>
                <a:ea typeface="Open Sans" panose="020B0604020202020204" charset="0"/>
                <a:cs typeface="Open Sans" panose="020B0604020202020204" charset="0"/>
                <a:hlinkClick r:id="rId4"/>
              </a:rPr>
              <a:t>/</a:t>
            </a:r>
            <a:r>
              <a:rPr lang="en-US" dirty="0" smtClean="0">
                <a:solidFill>
                  <a:prstClr val="black"/>
                </a:solidFill>
                <a:latin typeface="Uni Sans Regular" panose="00000500000000000000" charset="0"/>
                <a:ea typeface="Open Sans" panose="020B0604020202020204" charset="0"/>
                <a:cs typeface="Open Sans" panose="020B0604020202020204" charset="0"/>
              </a:rPr>
              <a:t> </a:t>
            </a:r>
            <a:endParaRPr lang="en-US" dirty="0">
              <a:solidFill>
                <a:prstClr val="black"/>
              </a:solidFill>
              <a:latin typeface="Uni Sans Regular" panose="00000500000000000000" charset="0"/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>
              <a:buFont typeface="Uni Sans Regular" panose="00000500000000000000" charset="0"/>
              <a:buChar char="&gt;"/>
            </a:pPr>
            <a:endParaRPr lang="en-US" sz="1400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endParaRPr lang="en-US" sz="1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175" y="495300"/>
            <a:ext cx="8324850" cy="830997"/>
          </a:xfrm>
          <a:prstGeom prst="rect">
            <a:avLst/>
          </a:prstGeom>
          <a:noFill/>
          <a:effectLst>
            <a:glow rad="127000">
              <a:schemeClr val="tx1">
                <a:lumMod val="75000"/>
                <a:lumOff val="25000"/>
                <a:alpha val="8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Encode Sans Normal BLACK" panose="02000000000000000000" pitchFamily="2" charset="0"/>
              </a:rPr>
              <a:t>BACKGROUND</a:t>
            </a:r>
            <a:endParaRPr lang="en-US" sz="4800" dirty="0">
              <a:latin typeface="Encode Sans Normal BLACK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4538" y="1326297"/>
            <a:ext cx="872330" cy="113044"/>
            <a:chOff x="-1300946" y="1393600"/>
            <a:chExt cx="8547258" cy="113044"/>
          </a:xfrm>
          <a:solidFill>
            <a:schemeClr val="tx1"/>
          </a:solidFill>
          <a:effectLst/>
        </p:grpSpPr>
        <p:sp>
          <p:nvSpPr>
            <p:cNvPr id="7" name="Rectangle 6"/>
            <p:cNvSpPr/>
            <p:nvPr/>
          </p:nvSpPr>
          <p:spPr>
            <a:xfrm flipV="1">
              <a:off x="-1300946" y="1393600"/>
              <a:ext cx="2994250" cy="1130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689410" y="1393600"/>
              <a:ext cx="6556902" cy="11304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1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14853" r="1117" b="15144"/>
          <a:stretch/>
        </p:blipFill>
        <p:spPr>
          <a:xfrm>
            <a:off x="4737100" y="2057401"/>
            <a:ext cx="7353300" cy="453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8175" y="495300"/>
            <a:ext cx="8324850" cy="830997"/>
          </a:xfrm>
          <a:prstGeom prst="rect">
            <a:avLst/>
          </a:prstGeom>
          <a:noFill/>
          <a:effectLst>
            <a:glow rad="127000">
              <a:schemeClr val="tx1">
                <a:lumMod val="75000"/>
                <a:lumOff val="25000"/>
                <a:alpha val="8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Encode Sans Normal BLACK" panose="02000000000000000000" pitchFamily="2" charset="0"/>
              </a:rPr>
              <a:t>PLAN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44538" y="1326297"/>
            <a:ext cx="872330" cy="113044"/>
            <a:chOff x="-1300946" y="1393600"/>
            <a:chExt cx="8547258" cy="113044"/>
          </a:xfrm>
          <a:solidFill>
            <a:schemeClr val="tx1"/>
          </a:solidFill>
          <a:effectLst/>
        </p:grpSpPr>
        <p:sp>
          <p:nvSpPr>
            <p:cNvPr id="7" name="Rectangle 6"/>
            <p:cNvSpPr/>
            <p:nvPr/>
          </p:nvSpPr>
          <p:spPr>
            <a:xfrm flipV="1">
              <a:off x="-1300946" y="1393600"/>
              <a:ext cx="2994250" cy="1130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>
              <a:off x="689410" y="1393600"/>
              <a:ext cx="6556902" cy="11304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44538" y="1747758"/>
            <a:ext cx="392906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 CONSERVATION PROGRAM</a:t>
            </a:r>
          </a:p>
          <a:p>
            <a:pPr marL="342900" lvl="0" indent="-342900">
              <a:buFont typeface="Open Sans" panose="020B0606030504020204" pitchFamily="34" charset="0"/>
              <a:buChar char="&gt;"/>
            </a:pPr>
            <a:r>
              <a:rPr lang="en-US" sz="15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Formalized 2013</a:t>
            </a:r>
            <a:endParaRPr lang="en-US" sz="15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 smtClean="0">
                <a:latin typeface="Uni Sans Regular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STAFFING</a:t>
            </a:r>
            <a:r>
              <a:rPr lang="en-US" sz="2000" dirty="0" smtClean="0">
                <a:latin typeface="Uni Sans Ligh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000" dirty="0">
              <a:latin typeface="Uni Sans Ligh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(1) Resource Conservation Manager</a:t>
            </a:r>
          </a:p>
          <a:p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(2) Energy Engineers</a:t>
            </a:r>
          </a:p>
          <a:p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(1) Project Manager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Uni Sans Regular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ENERGY AUDITS</a:t>
            </a:r>
          </a:p>
          <a:p>
            <a:pPr marL="342900" indent="-342900">
              <a:buFont typeface="Open Sans" panose="020B0606030504020204" pitchFamily="34" charset="0"/>
              <a:buChar char="&gt;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million gross square feet, </a:t>
            </a:r>
            <a:b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completed</a:t>
            </a:r>
          </a:p>
          <a:p>
            <a:pPr marL="342900" indent="-342900">
              <a:buFont typeface="Open Sans" panose="020B0606030504020204" pitchFamily="34" charset="0"/>
              <a:buChar char="&gt;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417 RCMs identified</a:t>
            </a:r>
          </a:p>
          <a:p>
            <a:pPr marL="342900" indent="-342900">
              <a:buFont typeface="Open Sans" panose="020B0606030504020204" pitchFamily="34" charset="0"/>
              <a:buChar char="&gt;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$22.7 million project cost required</a:t>
            </a:r>
          </a:p>
          <a:p>
            <a:pPr marL="342900" indent="-342900">
              <a:buFont typeface="Open Sans" panose="020B0606030504020204" pitchFamily="34" charset="0"/>
              <a:buChar char="&gt;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$7.8 utility incentive potential</a:t>
            </a:r>
          </a:p>
          <a:p>
            <a:pPr marL="342900" indent="-342900">
              <a:buFont typeface="Open Sans" panose="020B0606030504020204" pitchFamily="34" charset="0"/>
              <a:buChar char="&gt;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$4.4 million </a:t>
            </a:r>
            <a:r>
              <a:rPr lang="en-US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 utility 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 avoidance</a:t>
            </a:r>
            <a:endParaRPr lang="en-US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Open Sans" panose="020B0606030504020204" pitchFamily="34" charset="0"/>
              <a:buChar char="&gt;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30,285 Mg CO2e avoidance possible</a:t>
            </a: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8058" y="1747758"/>
            <a:ext cx="59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ni Sans Regular" panose="00000500000000000000" pitchFamily="50" charset="0"/>
              </a:rPr>
              <a:t>AUDIT PRODUCTION PLANNED V. ACTUAL</a:t>
            </a:r>
          </a:p>
        </p:txBody>
      </p:sp>
    </p:spTree>
    <p:extLst>
      <p:ext uri="{BB962C8B-B14F-4D97-AF65-F5344CB8AC3E}">
        <p14:creationId xmlns:p14="http://schemas.microsoft.com/office/powerpoint/2010/main" val="28813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175" y="495300"/>
            <a:ext cx="8324850" cy="830997"/>
          </a:xfrm>
          <a:prstGeom prst="rect">
            <a:avLst/>
          </a:prstGeom>
          <a:noFill/>
          <a:effectLst>
            <a:glow rad="127000">
              <a:schemeClr val="tx1">
                <a:lumMod val="75000"/>
                <a:lumOff val="25000"/>
                <a:alpha val="8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Encode Sans Normal BLACK" panose="02000000000000000000" pitchFamily="2" charset="0"/>
              </a:rPr>
              <a:t>PROGRAM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44538" y="1326297"/>
            <a:ext cx="1593055" cy="113044"/>
            <a:chOff x="-1300946" y="1393600"/>
            <a:chExt cx="15609061" cy="113044"/>
          </a:xfrm>
          <a:solidFill>
            <a:schemeClr val="tx1"/>
          </a:solidFill>
          <a:effectLst/>
        </p:grpSpPr>
        <p:sp>
          <p:nvSpPr>
            <p:cNvPr id="7" name="Rectangle 6"/>
            <p:cNvSpPr/>
            <p:nvPr/>
          </p:nvSpPr>
          <p:spPr>
            <a:xfrm flipV="1">
              <a:off x="-1300946" y="1393600"/>
              <a:ext cx="10499372" cy="1130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>
              <a:off x="7751213" y="1393600"/>
              <a:ext cx="6556902" cy="11304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38175" y="1710495"/>
            <a:ext cx="4064454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Uni Sans Regular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RCMS BUNDLED INTO 8 PROJECT TYPES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Builds Self Perform Capacity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Outsourced work minimized </a:t>
            </a:r>
          </a:p>
          <a:p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700" dirty="0">
                <a:latin typeface="Uni Sans Regular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FACT BASED CRITERIA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Lifetime savings/investment = ROI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ROI always greater than 1:1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Rebate capture/investment: $1m/biennium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Carbon avoidance: 15% by 2020</a:t>
            </a:r>
          </a:p>
          <a:p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700" dirty="0">
                <a:latin typeface="Uni Sans Regular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BENEFITS OF IMPLEMENTATION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facility operators </a:t>
            </a:r>
            <a:b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competencies and </a:t>
            </a:r>
            <a:r>
              <a:rPr lang="en-US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 satisfaction</a:t>
            </a: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Optimize building user </a:t>
            </a:r>
            <a:b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comfort and productivity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 fixed cost overhead: </a:t>
            </a:r>
            <a:b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$3.22 lifetime return on </a:t>
            </a:r>
            <a:b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$1 invested</a:t>
            </a:r>
          </a:p>
        </p:txBody>
      </p:sp>
    </p:spTree>
    <p:extLst>
      <p:ext uri="{BB962C8B-B14F-4D97-AF65-F5344CB8AC3E}">
        <p14:creationId xmlns:p14="http://schemas.microsoft.com/office/powerpoint/2010/main" val="25784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8175" y="495300"/>
            <a:ext cx="8324850" cy="830997"/>
          </a:xfrm>
          <a:prstGeom prst="rect">
            <a:avLst/>
          </a:prstGeom>
          <a:noFill/>
          <a:effectLst>
            <a:glow rad="127000">
              <a:schemeClr val="tx1">
                <a:lumMod val="75000"/>
                <a:lumOff val="25000"/>
                <a:alpha val="8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Encode Sans Normal BLACK" panose="02000000000000000000" pitchFamily="2" charset="0"/>
              </a:rPr>
              <a:t>BUDGET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44538" y="1326297"/>
            <a:ext cx="1593055" cy="113044"/>
            <a:chOff x="-1300946" y="1393600"/>
            <a:chExt cx="15609061" cy="113044"/>
          </a:xfrm>
          <a:solidFill>
            <a:schemeClr val="tx1"/>
          </a:solidFill>
          <a:effectLst/>
        </p:grpSpPr>
        <p:sp>
          <p:nvSpPr>
            <p:cNvPr id="7" name="Rectangle 6"/>
            <p:cNvSpPr/>
            <p:nvPr/>
          </p:nvSpPr>
          <p:spPr>
            <a:xfrm flipV="1">
              <a:off x="-1300946" y="1393600"/>
              <a:ext cx="10499372" cy="1130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>
              <a:off x="7751213" y="1393600"/>
              <a:ext cx="6556902" cy="11304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38174" y="1722390"/>
            <a:ext cx="27146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Uni Sans Regular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FY 12 to FY15: </a:t>
            </a:r>
            <a:endParaRPr lang="en-US" sz="1700" dirty="0" smtClean="0">
              <a:latin typeface="Uni Sans Regular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700" dirty="0" smtClean="0">
                <a:latin typeface="Uni Sans Regular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+ 375</a:t>
            </a:r>
            <a:r>
              <a:rPr lang="en-US" sz="1700" dirty="0">
                <a:latin typeface="Uni Sans Regular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  <a:r>
              <a:rPr lang="en-US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program funding</a:t>
            </a: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700" dirty="0">
              <a:latin typeface="Uni Sans Regular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700" dirty="0">
                <a:latin typeface="Uni Sans Regular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15-17 Biennium </a:t>
            </a:r>
            <a:r>
              <a:rPr lang="en-US" sz="1700" dirty="0" smtClean="0">
                <a:latin typeface="Uni Sans Regular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Investments:</a:t>
            </a:r>
            <a:endParaRPr lang="en-US" sz="1700" dirty="0">
              <a:latin typeface="Uni Sans Regular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83 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RCMs in 22 Projects </a:t>
            </a:r>
          </a:p>
          <a:p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700" dirty="0">
                <a:latin typeface="Uni Sans Regular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Green Revolving </a:t>
            </a:r>
            <a:r>
              <a:rPr lang="en-US" sz="1700" dirty="0" smtClean="0">
                <a:latin typeface="Uni Sans Regular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Fund: </a:t>
            </a:r>
            <a:endParaRPr lang="en-US" sz="1700" dirty="0">
              <a:latin typeface="Uni Sans Regular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(current status: 11/1/2016)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Biennial Allocation $1.9m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Rebate Reserves    $1.0m</a:t>
            </a:r>
          </a:p>
          <a:p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700" dirty="0">
                <a:latin typeface="Uni Sans Regular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Program Priorities: 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Rebate rich </a:t>
            </a:r>
            <a:r>
              <a:rPr lang="en-US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projects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Carbon 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rich </a:t>
            </a:r>
            <a:r>
              <a:rPr lang="en-US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projects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 perform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Minor Cap. Overlap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Max. ROI</a:t>
            </a: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86" y="792638"/>
            <a:ext cx="7999413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1172"/>
              </p:ext>
            </p:extLst>
          </p:nvPr>
        </p:nvGraphicFramePr>
        <p:xfrm>
          <a:off x="3935186" y="5877374"/>
          <a:ext cx="7258050" cy="544449"/>
        </p:xfrm>
        <a:graphic>
          <a:graphicData uri="http://schemas.openxmlformats.org/drawingml/2006/table">
            <a:tbl>
              <a:tblPr firstRow="1" firstCol="1" bandRow="1"/>
              <a:tblGrid>
                <a:gridCol w="2857500"/>
                <a:gridCol w="742950"/>
                <a:gridCol w="742950"/>
                <a:gridCol w="742950"/>
                <a:gridCol w="685800"/>
                <a:gridCol w="742950"/>
                <a:gridCol w="742950"/>
              </a:tblGrid>
              <a:tr h="1809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Actual Cumulative Carbon (MgCO2e) Emissions Avoided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1,828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4,139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 Progress Project Carbon (MgCO2e) Emissions Avoided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5,972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Cumulative Carbon (MgCO2e) Emissions Avoided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10,111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935186" y="2333439"/>
            <a:ext cx="1931035" cy="1442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>
                <a:effectLst/>
                <a:latin typeface="Calibri"/>
                <a:ea typeface="Calibri"/>
                <a:cs typeface="Times New Roman"/>
              </a:rPr>
              <a:t>July 2020 UW CARBON AVOIDANCE TARGET:</a:t>
            </a:r>
            <a:r>
              <a:rPr lang="en-US" sz="1100">
                <a:effectLst/>
                <a:latin typeface="Calibri"/>
                <a:ea typeface="Calibri"/>
                <a:cs typeface="Times New Roman"/>
              </a:rPr>
              <a:t>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Calibri"/>
                <a:cs typeface="Times New Roman"/>
              </a:rPr>
              <a:t>Reduce Scope 1 &amp; 2 Carbon Emissions by 16,934 MgCO2e       (15% of 112,890 MgCO2e)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043771" y="2887159"/>
            <a:ext cx="7594600" cy="0"/>
          </a:xfrm>
          <a:prstGeom prst="line">
            <a:avLst/>
          </a:prstGeom>
          <a:noFill/>
          <a:ln w="28575" cap="flat" cmpd="sng" algn="ctr">
            <a:solidFill>
              <a:srgbClr val="C0504D"/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33247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60" y="1273598"/>
            <a:ext cx="8418465" cy="55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8174" y="419994"/>
            <a:ext cx="9979623" cy="830997"/>
          </a:xfrm>
          <a:prstGeom prst="rect">
            <a:avLst/>
          </a:prstGeom>
          <a:noFill/>
          <a:effectLst>
            <a:glow rad="127000">
              <a:schemeClr val="tx1">
                <a:lumMod val="75000"/>
                <a:lumOff val="25000"/>
                <a:alpha val="8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Encode Sans Normal BLACK" panose="02000000000000000000" pitchFamily="2" charset="0"/>
              </a:rPr>
              <a:t>ENVIRONMENTAL OUTCOMES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6444" y="1253746"/>
            <a:ext cx="2689224" cy="113044"/>
            <a:chOff x="756444" y="1393600"/>
            <a:chExt cx="2689224" cy="113044"/>
          </a:xfrm>
          <a:solidFill>
            <a:schemeClr val="tx1"/>
          </a:solidFill>
          <a:effectLst/>
        </p:grpSpPr>
        <p:sp>
          <p:nvSpPr>
            <p:cNvPr id="7" name="Rectangle 6"/>
            <p:cNvSpPr/>
            <p:nvPr/>
          </p:nvSpPr>
          <p:spPr>
            <a:xfrm flipV="1">
              <a:off x="756444" y="1393600"/>
              <a:ext cx="2446338" cy="1130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>
              <a:off x="3121818" y="1393600"/>
              <a:ext cx="323850" cy="11304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2944" y="1723312"/>
            <a:ext cx="305174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ni Sans Regular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POLICY &amp; CODE COMPLIANCE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ACUPCC &amp; Washington </a:t>
            </a: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targets: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15% below 2005 levels by 2020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36% below 2005 levels by 2035</a:t>
            </a:r>
          </a:p>
          <a:p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Uni Sans Regular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OPTIMIZED </a:t>
            </a:r>
            <a:br>
              <a:rPr lang="en-US" dirty="0">
                <a:latin typeface="Uni Sans Regular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Uni Sans Regular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PHYSICAL PLANT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Increased facility life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Reduced maintenance backlog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Improves FS staff satisfaction</a:t>
            </a:r>
            <a:b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dirty="0">
              <a:latin typeface="Uni Sans Regular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Uni Sans Regular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HIGHER LEVEL OF SERVICE, CUSTOMER SATISFACTION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Fewer trouble calls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Greater level of comfort, higher productivity</a:t>
            </a:r>
          </a:p>
          <a:p>
            <a:pPr marL="285750" indent="-285750">
              <a:buFont typeface="Open Sans" panose="020B0606030504020204" pitchFamily="34" charset="0"/>
              <a:buChar char="&gt;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Enhanced utility relationships and communication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903028" y="4000858"/>
            <a:ext cx="1861456" cy="190138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293428" y="4354286"/>
            <a:ext cx="0" cy="132806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293424" y="2177143"/>
            <a:ext cx="4" cy="1861413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17221" y="2318652"/>
            <a:ext cx="328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&lt; Target: 2020 = 15% below 2005</a:t>
            </a:r>
          </a:p>
        </p:txBody>
      </p:sp>
    </p:spTree>
    <p:extLst>
      <p:ext uri="{BB962C8B-B14F-4D97-AF65-F5344CB8AC3E}">
        <p14:creationId xmlns:p14="http://schemas.microsoft.com/office/powerpoint/2010/main" val="7114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8174" y="419994"/>
            <a:ext cx="9979623" cy="830997"/>
          </a:xfrm>
          <a:prstGeom prst="rect">
            <a:avLst/>
          </a:prstGeom>
          <a:noFill/>
          <a:effectLst>
            <a:glow rad="127000">
              <a:schemeClr val="tx1">
                <a:lumMod val="75000"/>
                <a:lumOff val="25000"/>
                <a:alpha val="8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Encode Sans Normal BLACK" panose="02000000000000000000" pitchFamily="2" charset="0"/>
              </a:rPr>
              <a:t>COST EFFECTIVE SERVICES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6444" y="1253746"/>
            <a:ext cx="2689224" cy="113044"/>
            <a:chOff x="756444" y="1393600"/>
            <a:chExt cx="2689224" cy="113044"/>
          </a:xfrm>
          <a:solidFill>
            <a:schemeClr val="tx1"/>
          </a:solidFill>
          <a:effectLst/>
        </p:grpSpPr>
        <p:sp>
          <p:nvSpPr>
            <p:cNvPr id="7" name="Rectangle 6"/>
            <p:cNvSpPr/>
            <p:nvPr/>
          </p:nvSpPr>
          <p:spPr>
            <a:xfrm flipV="1">
              <a:off x="756444" y="1393600"/>
              <a:ext cx="2446338" cy="1130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>
              <a:off x="3121818" y="1393600"/>
              <a:ext cx="323850" cy="11304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2944" y="1723312"/>
            <a:ext cx="30517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on investment of Resource Conservation Program projects completed by fiscal quarter.</a:t>
            </a:r>
          </a:p>
          <a:p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Metric and target widely accepted by stakeholders and process partners.</a:t>
            </a:r>
          </a:p>
          <a:p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Acceptance led to institutional focus, rigor and improved performance over time.</a:t>
            </a:r>
            <a:endParaRPr lang="en-US" sz="1600" dirty="0">
              <a:latin typeface="Uni Sans Regular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155" y="6487688"/>
            <a:ext cx="2206699" cy="187326"/>
          </a:xfrm>
          <a:prstGeom prst="rect">
            <a:avLst/>
          </a:prstGeom>
        </p:spPr>
      </p:pic>
      <p:graphicFrame>
        <p:nvGraphicFramePr>
          <p:cNvPr id="12" name="Chart 11" title="Resource Conservation Program: Building Audits Planned and Completed in GSF/Quarter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6282"/>
              </p:ext>
            </p:extLst>
          </p:nvPr>
        </p:nvGraphicFramePr>
        <p:xfrm>
          <a:off x="4126679" y="1250990"/>
          <a:ext cx="7794175" cy="509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273150"/>
              </p:ext>
            </p:extLst>
          </p:nvPr>
        </p:nvGraphicFramePr>
        <p:xfrm>
          <a:off x="542415" y="4697732"/>
          <a:ext cx="3352800" cy="1409700"/>
        </p:xfrm>
        <a:graphic>
          <a:graphicData uri="http://schemas.openxmlformats.org/drawingml/2006/table">
            <a:tbl>
              <a:tblPr/>
              <a:tblGrid>
                <a:gridCol w="2182333"/>
                <a:gridCol w="1170467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Resource Conservation Projects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FY15.1-FY17.1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Utility Cost Avoided -Life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$3,782,013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Investment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$3,391,532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Rebates/Grants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$1,905,738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Capital Investment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$1,485,794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Return on Investment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Carbon Avoided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(MgCo2e/Yr)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3,724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8175" y="495300"/>
            <a:ext cx="8324850" cy="830997"/>
          </a:xfrm>
          <a:prstGeom prst="rect">
            <a:avLst/>
          </a:prstGeom>
          <a:noFill/>
          <a:effectLst>
            <a:glow rad="127000">
              <a:schemeClr val="tx1">
                <a:lumMod val="75000"/>
                <a:lumOff val="25000"/>
                <a:alpha val="8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Encode Sans Normal BLACK" panose="02000000000000000000" pitchFamily="2" charset="0"/>
              </a:rPr>
              <a:t>QUESTIONS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6444" y="1393600"/>
            <a:ext cx="2689224" cy="113044"/>
            <a:chOff x="756444" y="1393600"/>
            <a:chExt cx="2689224" cy="113044"/>
          </a:xfrm>
          <a:solidFill>
            <a:schemeClr val="bg1"/>
          </a:solidFill>
          <a:effectLst/>
        </p:grpSpPr>
        <p:sp>
          <p:nvSpPr>
            <p:cNvPr id="7" name="Rectangle 6"/>
            <p:cNvSpPr/>
            <p:nvPr/>
          </p:nvSpPr>
          <p:spPr>
            <a:xfrm flipV="1">
              <a:off x="756444" y="1393600"/>
              <a:ext cx="2446338" cy="1130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>
              <a:off x="3121818" y="1393600"/>
              <a:ext cx="323850" cy="11304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38174" y="1747758"/>
            <a:ext cx="94309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 Menter</a:t>
            </a:r>
          </a:p>
          <a:p>
            <a:r>
              <a:rPr lang="en-US" sz="16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Manager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 Conservation </a:t>
            </a: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</a:t>
            </a:r>
          </a:p>
          <a:p>
            <a:pPr>
              <a:spcAft>
                <a:spcPts val="600"/>
              </a:spcAft>
            </a:pP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24879</TotalTime>
  <Words>373</Words>
  <Application>Microsoft Macintosh PowerPoint</Application>
  <PresentationFormat>Widescreen</PresentationFormat>
  <Paragraphs>141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Encode Sans Normal Black</vt:lpstr>
      <vt:lpstr>Calibri Light</vt:lpstr>
      <vt:lpstr>Uni Sans Light</vt:lpstr>
      <vt:lpstr>Uni Sans Light Italic</vt:lpstr>
      <vt:lpstr>Calibri</vt:lpstr>
      <vt:lpstr>Open Sans</vt:lpstr>
      <vt:lpstr>Arial</vt:lpstr>
      <vt:lpstr>Encode Sans Normal Black</vt:lpstr>
      <vt:lpstr>Times New Roman</vt:lpstr>
      <vt:lpstr>Uni Sans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Facilities Services template</dc:title>
  <dc:creator>Alicia Halberg / UW Facilities Services</dc:creator>
  <cp:lastModifiedBy>Sean Schmidt</cp:lastModifiedBy>
  <cp:revision>240</cp:revision>
  <cp:lastPrinted>2017-01-03T21:17:56Z</cp:lastPrinted>
  <dcterms:created xsi:type="dcterms:W3CDTF">2015-04-27T18:28:44Z</dcterms:created>
  <dcterms:modified xsi:type="dcterms:W3CDTF">2017-03-01T18:26:33Z</dcterms:modified>
</cp:coreProperties>
</file>