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15"/>
  </p:notesMasterIdLst>
  <p:handoutMasterIdLst>
    <p:handoutMasterId r:id="rId16"/>
  </p:handoutMasterIdLst>
  <p:sldIdLst>
    <p:sldId id="259" r:id="rId3"/>
    <p:sldId id="301" r:id="rId4"/>
    <p:sldId id="302" r:id="rId5"/>
    <p:sldId id="309" r:id="rId6"/>
    <p:sldId id="310" r:id="rId7"/>
    <p:sldId id="300" r:id="rId8"/>
    <p:sldId id="305" r:id="rId9"/>
    <p:sldId id="303" r:id="rId10"/>
    <p:sldId id="307" r:id="rId11"/>
    <p:sldId id="304" r:id="rId12"/>
    <p:sldId id="308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5232" autoAdjust="0"/>
  </p:normalViewPr>
  <p:slideViewPr>
    <p:cSldViewPr snapToGrid="0" snapToObjects="1" showGuides="1">
      <p:cViewPr varScale="1">
        <p:scale>
          <a:sx n="88" d="100"/>
          <a:sy n="88" d="100"/>
        </p:scale>
        <p:origin x="-960" y="-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C3D8F80-63DB-4C1A-A5F9-61D01FFCDFBF}" type="datetimeFigureOut">
              <a:rPr lang="en-US" smtClean="0"/>
              <a:t>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5DD3483-D9E9-4ECE-AF13-491B97F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72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E4E5F34-38B2-40AD-AE7B-AD42355389FE}" type="datetimeFigureOut">
              <a:rPr lang="en-US" smtClean="0"/>
              <a:t>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71EC68A-BEC6-4433-B746-10E81E981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1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6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Relationship Id="rId3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Relationship Id="rId3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5" y="6287182"/>
            <a:ext cx="1745433" cy="32268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3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3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5" y="6287182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5" y="6287182"/>
            <a:ext cx="1745433" cy="32268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whs@pce.uw.edu" TargetMode="Externa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7368" y="2182864"/>
            <a:ext cx="8188157" cy="3134859"/>
          </a:xfrm>
        </p:spPr>
        <p:txBody>
          <a:bodyPr>
            <a:normAutofit/>
          </a:bodyPr>
          <a:lstStyle/>
          <a:p>
            <a:r>
              <a:rPr lang="en-US" b="1" dirty="0" smtClean="0"/>
              <a:t>UW in the High School</a:t>
            </a:r>
            <a:endParaRPr lang="en-US" sz="3200" dirty="0" smtClean="0"/>
          </a:p>
          <a:p>
            <a:r>
              <a:rPr lang="en-US" sz="2400" dirty="0" smtClean="0"/>
              <a:t>An annual campus process goes paperless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Tim Stetter					Emily </a:t>
            </a:r>
            <a:r>
              <a:rPr lang="en-US" sz="2400" dirty="0"/>
              <a:t>Edmiston</a:t>
            </a:r>
          </a:p>
          <a:p>
            <a:r>
              <a:rPr lang="en-US" sz="2400" dirty="0" smtClean="0"/>
              <a:t>Director							Program Administrator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Feedback from campus partners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2467" y="1594683"/>
            <a:ext cx="4063615" cy="4015497"/>
          </a:xfrm>
        </p:spPr>
        <p:txBody>
          <a:bodyPr/>
          <a:lstStyle/>
          <a:p>
            <a:r>
              <a:rPr lang="en-US" dirty="0"/>
              <a:t>“Makes sense”</a:t>
            </a:r>
          </a:p>
          <a:p>
            <a:pPr lvl="1"/>
            <a:r>
              <a:rPr lang="en-US" dirty="0"/>
              <a:t>Rich Watts, Chair of French</a:t>
            </a:r>
          </a:p>
          <a:p>
            <a:endParaRPr lang="en-US" dirty="0" smtClean="0"/>
          </a:p>
          <a:p>
            <a:r>
              <a:rPr lang="en-US" dirty="0" smtClean="0"/>
              <a:t>[Thanks for] “making our lives much simpler.”</a:t>
            </a:r>
          </a:p>
          <a:p>
            <a:pPr lvl="1"/>
            <a:r>
              <a:rPr lang="en-US" dirty="0" smtClean="0"/>
              <a:t>Brian Reed, Chair of English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“Seems smart to me.”</a:t>
            </a:r>
          </a:p>
          <a:p>
            <a:pPr lvl="1"/>
            <a:r>
              <a:rPr lang="en-US" dirty="0" smtClean="0"/>
              <a:t>Kevin </a:t>
            </a:r>
            <a:r>
              <a:rPr lang="en-US" dirty="0" err="1" smtClean="0"/>
              <a:t>Mihata</a:t>
            </a:r>
            <a:r>
              <a:rPr lang="en-US" dirty="0" smtClean="0"/>
              <a:t>, Associate Dean of Arts &amp; Sciences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7" y="1594683"/>
            <a:ext cx="3528393" cy="235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522921" y="4294976"/>
            <a:ext cx="3677230" cy="16530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Internally at EO, this change was applauded by all involved (or </a:t>
            </a:r>
            <a:r>
              <a:rPr lang="en-US" b="1" u="sng" dirty="0" smtClean="0"/>
              <a:t>formerly</a:t>
            </a:r>
            <a:r>
              <a:rPr lang="en-US" b="1" dirty="0" smtClean="0"/>
              <a:t> involved).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39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379036"/>
            <a:ext cx="8184662" cy="991998"/>
          </a:xfrm>
        </p:spPr>
        <p:txBody>
          <a:bodyPr/>
          <a:lstStyle/>
          <a:p>
            <a:r>
              <a:rPr lang="en-US" dirty="0" smtClean="0"/>
              <a:t>Other UWHS Processes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736725"/>
            <a:ext cx="8196210" cy="4015497"/>
          </a:xfrm>
        </p:spPr>
        <p:txBody>
          <a:bodyPr/>
          <a:lstStyle/>
          <a:p>
            <a:r>
              <a:rPr lang="en-US" dirty="0"/>
              <a:t>The good </a:t>
            </a:r>
            <a:r>
              <a:rPr lang="en-US" dirty="0" smtClean="0"/>
              <a:t>(i.e. paperless </a:t>
            </a:r>
            <a:r>
              <a:rPr lang="en-US" dirty="0"/>
              <a:t>or nearly so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Teacher applications</a:t>
            </a:r>
          </a:p>
          <a:p>
            <a:pPr lvl="1"/>
            <a:r>
              <a:rPr lang="en-US" dirty="0" smtClean="0"/>
              <a:t>School </a:t>
            </a:r>
            <a:r>
              <a:rPr lang="en-US" dirty="0"/>
              <a:t>district </a:t>
            </a:r>
            <a:r>
              <a:rPr lang="en-US" dirty="0" smtClean="0"/>
              <a:t>contracts *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The bad (i.e. </a:t>
            </a:r>
            <a:r>
              <a:rPr lang="en-US" dirty="0" err="1" smtClean="0"/>
              <a:t>paperful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Student end-of-course evaluations</a:t>
            </a:r>
          </a:p>
          <a:p>
            <a:pPr lvl="1"/>
            <a:r>
              <a:rPr lang="en-US" dirty="0" smtClean="0"/>
              <a:t>Student registration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00" y="1881327"/>
            <a:ext cx="2200657" cy="23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6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671757" y="1264026"/>
            <a:ext cx="8188157" cy="1715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UW in the High School</a:t>
            </a:r>
            <a:endParaRPr lang="en-US" sz="3200" dirty="0" smtClean="0"/>
          </a:p>
          <a:p>
            <a:r>
              <a:rPr lang="en-US" sz="2400" dirty="0" smtClean="0"/>
              <a:t>An annual campus process goes paperless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4672593"/>
            <a:ext cx="8094738" cy="1025328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uwhs@pce.uw.edu</a:t>
            </a:r>
            <a:endParaRPr lang="en-US" sz="2400" dirty="0" smtClean="0"/>
          </a:p>
          <a:p>
            <a:r>
              <a:rPr lang="en-US" sz="2400" dirty="0" smtClean="0"/>
              <a:t>www.uwhs.washington.edu</a:t>
            </a:r>
            <a:endParaRPr lang="en-US" sz="2400" dirty="0"/>
          </a:p>
        </p:txBody>
      </p:sp>
      <p:pic>
        <p:nvPicPr>
          <p:cNvPr id="3" name="Content Placeholder 3" descr="C:\Users\tstetter\AppData\Local\Microsoft\Windows\Temporary Internet Files\Content.IE5\1NCRHY4Q\MP900425487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1405" y="3059401"/>
            <a:ext cx="2346099" cy="2346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3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the Program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4465851" cy="4015497"/>
          </a:xfrm>
        </p:spPr>
        <p:txBody>
          <a:bodyPr/>
          <a:lstStyle/>
          <a:p>
            <a:r>
              <a:rPr lang="en-US" dirty="0" smtClean="0"/>
              <a:t>Administered by UW Educational Outreach </a:t>
            </a:r>
          </a:p>
          <a:p>
            <a:r>
              <a:rPr lang="en-US" dirty="0" smtClean="0"/>
              <a:t>Highly </a:t>
            </a:r>
            <a:r>
              <a:rPr lang="en-US" dirty="0"/>
              <a:t>qualified </a:t>
            </a:r>
            <a:r>
              <a:rPr lang="en-US" dirty="0" smtClean="0"/>
              <a:t>high school teachers</a:t>
            </a:r>
            <a:endParaRPr lang="en-US" dirty="0"/>
          </a:p>
          <a:p>
            <a:r>
              <a:rPr lang="en-US" dirty="0"/>
              <a:t>Approved, trained</a:t>
            </a:r>
            <a:r>
              <a:rPr lang="en-US" dirty="0" smtClean="0"/>
              <a:t>, and </a:t>
            </a:r>
            <a:r>
              <a:rPr lang="en-US" dirty="0"/>
              <a:t>supported </a:t>
            </a:r>
            <a:r>
              <a:rPr lang="en-US" dirty="0" smtClean="0"/>
              <a:t>by </a:t>
            </a:r>
            <a:r>
              <a:rPr lang="en-US" dirty="0"/>
              <a:t>UW </a:t>
            </a:r>
            <a:r>
              <a:rPr lang="en-US" dirty="0" smtClean="0"/>
              <a:t>departments</a:t>
            </a:r>
            <a:endParaRPr lang="en-US" dirty="0"/>
          </a:p>
          <a:p>
            <a:r>
              <a:rPr lang="en-US" dirty="0" smtClean="0"/>
              <a:t>Teach UW </a:t>
            </a:r>
            <a:r>
              <a:rPr lang="en-US" dirty="0"/>
              <a:t>courses i</a:t>
            </a:r>
            <a:r>
              <a:rPr lang="en-US" dirty="0" smtClean="0"/>
              <a:t>n </a:t>
            </a:r>
            <a:r>
              <a:rPr lang="en-US" dirty="0"/>
              <a:t>the high school </a:t>
            </a:r>
            <a:endParaRPr lang="en-US" dirty="0" smtClean="0"/>
          </a:p>
          <a:p>
            <a:r>
              <a:rPr lang="en-US" dirty="0" smtClean="0"/>
              <a:t>Eligible </a:t>
            </a:r>
            <a:r>
              <a:rPr lang="en-US" dirty="0"/>
              <a:t>students can  </a:t>
            </a:r>
            <a:r>
              <a:rPr lang="en-US" dirty="0" smtClean="0"/>
              <a:t>register </a:t>
            </a:r>
            <a:r>
              <a:rPr lang="en-US" dirty="0"/>
              <a:t>to earn UW </a:t>
            </a:r>
            <a:r>
              <a:rPr lang="en-US" dirty="0" smtClean="0"/>
              <a:t>credit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29" y="1940511"/>
            <a:ext cx="3441675" cy="229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90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Program Highlights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1352" y="1691659"/>
            <a:ext cx="4414954" cy="3123006"/>
          </a:xfrm>
        </p:spPr>
        <p:txBody>
          <a:bodyPr/>
          <a:lstStyle/>
          <a:p>
            <a:r>
              <a:rPr lang="en-US" dirty="0" smtClean="0"/>
              <a:t>Oldest “College in the High School” program in Washington (1981)</a:t>
            </a:r>
          </a:p>
          <a:p>
            <a:r>
              <a:rPr lang="en-US" dirty="0" smtClean="0"/>
              <a:t>19 departments on campus</a:t>
            </a:r>
          </a:p>
          <a:p>
            <a:r>
              <a:rPr lang="en-US" dirty="0" smtClean="0"/>
              <a:t>100+ high schools</a:t>
            </a:r>
          </a:p>
          <a:p>
            <a:r>
              <a:rPr lang="en-US" dirty="0" smtClean="0"/>
              <a:t>200+ teachers</a:t>
            </a:r>
          </a:p>
          <a:p>
            <a:r>
              <a:rPr lang="en-US" dirty="0" smtClean="0"/>
              <a:t>4,000+ students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Users\tstetter\Desktop\NACEP-Accredited-Horizont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3" y="4958626"/>
            <a:ext cx="5239399" cy="12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1690703"/>
            <a:ext cx="2940728" cy="294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2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356435"/>
            <a:ext cx="8184662" cy="9919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School Partnerships</a:t>
            </a:r>
            <a:endParaRPr lang="en-US" sz="2400" dirty="0"/>
          </a:p>
        </p:txBody>
      </p:sp>
      <p:pic>
        <p:nvPicPr>
          <p:cNvPr id="5" name="Picture 4" descr="UW in the High School - Schoo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09" y="1816909"/>
            <a:ext cx="5985117" cy="470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UW in the High School - Schools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6295" y="1164125"/>
            <a:ext cx="4180124" cy="329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93" y="2240570"/>
            <a:ext cx="552253" cy="3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6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Campus Partnerships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College of Arts &amp; Sciences</a:t>
            </a:r>
          </a:p>
          <a:p>
            <a:r>
              <a:rPr lang="en-US" dirty="0" smtClean="0"/>
              <a:t>College of Engineering</a:t>
            </a:r>
          </a:p>
          <a:p>
            <a:r>
              <a:rPr lang="en-US" dirty="0" smtClean="0"/>
              <a:t>College of the Environment</a:t>
            </a:r>
          </a:p>
          <a:p>
            <a:r>
              <a:rPr lang="en-US" dirty="0" smtClean="0"/>
              <a:t>Department of Global Health</a:t>
            </a:r>
          </a:p>
          <a:p>
            <a:endParaRPr lang="en-US" dirty="0"/>
          </a:p>
          <a:p>
            <a:r>
              <a:rPr lang="en-US" dirty="0" smtClean="0"/>
              <a:t>Academic oversight, including sponsorship of courses</a:t>
            </a:r>
          </a:p>
          <a:p>
            <a:pPr marL="457200" lvl="1" indent="0">
              <a:buNone/>
            </a:pPr>
            <a:r>
              <a:rPr lang="en-US" sz="3200" b="1" dirty="0" smtClean="0"/>
              <a:t>course approval process…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4" y="1596871"/>
            <a:ext cx="3331876" cy="221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12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Old Way:  Course </a:t>
            </a:r>
            <a:r>
              <a:rPr lang="en-US" u="sng" dirty="0" smtClean="0"/>
              <a:t>Approval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55631" y="1735018"/>
            <a:ext cx="6300788" cy="4015497"/>
          </a:xfrm>
        </p:spPr>
        <p:txBody>
          <a:bodyPr/>
          <a:lstStyle/>
          <a:p>
            <a:r>
              <a:rPr lang="en-US" dirty="0" smtClean="0"/>
              <a:t>Courses approved via course approval packet, signed by Chair and Dean </a:t>
            </a:r>
          </a:p>
          <a:p>
            <a:r>
              <a:rPr lang="en-US" dirty="0" smtClean="0"/>
              <a:t>Each packet contained:</a:t>
            </a:r>
          </a:p>
          <a:p>
            <a:pPr lvl="1"/>
            <a:r>
              <a:rPr lang="en-US" dirty="0" smtClean="0"/>
              <a:t>EO internal checklist</a:t>
            </a:r>
          </a:p>
          <a:p>
            <a:pPr lvl="1"/>
            <a:r>
              <a:rPr lang="en-US" dirty="0" smtClean="0"/>
              <a:t>Approval form for signatures and routing</a:t>
            </a:r>
          </a:p>
          <a:p>
            <a:pPr lvl="1"/>
            <a:r>
              <a:rPr lang="en-US" dirty="0" smtClean="0"/>
              <a:t>Memo to Chairs and Deans</a:t>
            </a:r>
          </a:p>
          <a:p>
            <a:pPr lvl="1"/>
            <a:r>
              <a:rPr lang="en-US" dirty="0" smtClean="0"/>
              <a:t>Copy of instructor resume for Chair</a:t>
            </a:r>
          </a:p>
          <a:p>
            <a:pPr lvl="1"/>
            <a:r>
              <a:rPr lang="en-US" dirty="0"/>
              <a:t>Copy of instructor resume for </a:t>
            </a:r>
            <a:r>
              <a:rPr lang="en-US" dirty="0" smtClean="0"/>
              <a:t>Dean</a:t>
            </a:r>
          </a:p>
          <a:p>
            <a:pPr lvl="1"/>
            <a:r>
              <a:rPr lang="en-US" dirty="0" smtClean="0"/>
              <a:t>Copy of end-of-course evaluation for Chair</a:t>
            </a:r>
          </a:p>
          <a:p>
            <a:pPr lvl="1"/>
            <a:r>
              <a:rPr lang="en-US" dirty="0" smtClean="0"/>
              <a:t>Copy </a:t>
            </a:r>
            <a:r>
              <a:rPr lang="en-US" dirty="0"/>
              <a:t>of end-of-course evaluation for </a:t>
            </a:r>
            <a:r>
              <a:rPr lang="en-US" dirty="0" smtClean="0"/>
              <a:t>Dean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1961965"/>
            <a:ext cx="1950203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7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Rethinking the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7259577" cy="4015497"/>
          </a:xfrm>
        </p:spPr>
        <p:txBody>
          <a:bodyPr/>
          <a:lstStyle/>
          <a:p>
            <a:r>
              <a:rPr lang="en-US" dirty="0" smtClean="0"/>
              <a:t>What is the goal of the course approval process?</a:t>
            </a:r>
          </a:p>
          <a:p>
            <a:r>
              <a:rPr lang="en-US" dirty="0" smtClean="0"/>
              <a:t>Can this goal be met in other ways?</a:t>
            </a:r>
          </a:p>
          <a:p>
            <a:r>
              <a:rPr lang="en-US" dirty="0" smtClean="0"/>
              <a:t>Consider broader context of program</a:t>
            </a:r>
          </a:p>
          <a:p>
            <a:r>
              <a:rPr lang="en-US" dirty="0" smtClean="0"/>
              <a:t>New paperless option that streamlines process (even more than pdf approvals)</a:t>
            </a:r>
          </a:p>
          <a:p>
            <a:r>
              <a:rPr lang="en-US" dirty="0"/>
              <a:t>Approval of </a:t>
            </a:r>
            <a:r>
              <a:rPr lang="en-US" dirty="0" smtClean="0"/>
              <a:t>proposed </a:t>
            </a:r>
            <a:r>
              <a:rPr lang="en-US" dirty="0"/>
              <a:t>process </a:t>
            </a:r>
            <a:r>
              <a:rPr lang="en-US" dirty="0" smtClean="0"/>
              <a:t>within </a:t>
            </a:r>
            <a:r>
              <a:rPr lang="en-US" dirty="0"/>
              <a:t>EO </a:t>
            </a:r>
          </a:p>
          <a:p>
            <a:pPr lvl="1"/>
            <a:r>
              <a:rPr lang="en-US" dirty="0" smtClean="0"/>
              <a:t>Paper reduction and staff time efficiency </a:t>
            </a:r>
          </a:p>
          <a:p>
            <a:pPr lvl="1"/>
            <a:r>
              <a:rPr lang="en-US" dirty="0" smtClean="0"/>
              <a:t>Meetings, emails with other units </a:t>
            </a:r>
          </a:p>
          <a:p>
            <a:r>
              <a:rPr lang="en-US" dirty="0" smtClean="0"/>
              <a:t>Communication to Chairs and Deans, plus UWHS Coordinators in each department</a:t>
            </a:r>
          </a:p>
        </p:txBody>
      </p:sp>
    </p:spTree>
    <p:extLst>
      <p:ext uri="{BB962C8B-B14F-4D97-AF65-F5344CB8AC3E}">
        <p14:creationId xmlns:p14="http://schemas.microsoft.com/office/powerpoint/2010/main" val="281969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Way:  Course </a:t>
            </a:r>
            <a:r>
              <a:rPr lang="en-US" u="sng" dirty="0" smtClean="0"/>
              <a:t>Update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59312" y="1715671"/>
            <a:ext cx="5697107" cy="4015497"/>
          </a:xfrm>
        </p:spPr>
        <p:txBody>
          <a:bodyPr/>
          <a:lstStyle/>
          <a:p>
            <a:r>
              <a:rPr lang="en-US" dirty="0" smtClean="0"/>
              <a:t>Email update to Chairs and Deans (Spring and Autumn)</a:t>
            </a:r>
          </a:p>
          <a:p>
            <a:r>
              <a:rPr lang="en-US" dirty="0" smtClean="0"/>
              <a:t>Spreadsheet of courses </a:t>
            </a:r>
          </a:p>
          <a:p>
            <a:r>
              <a:rPr lang="en-US" dirty="0" smtClean="0"/>
              <a:t>For Chairs only:  pdf of resumes of any new teachers</a:t>
            </a:r>
          </a:p>
          <a:p>
            <a:r>
              <a:rPr lang="en-US" dirty="0" smtClean="0"/>
              <a:t>No course evaluations</a:t>
            </a:r>
          </a:p>
          <a:p>
            <a:r>
              <a:rPr lang="en-US" dirty="0" smtClean="0"/>
              <a:t>No signatures</a:t>
            </a:r>
          </a:p>
          <a:p>
            <a:r>
              <a:rPr lang="en-US" dirty="0" smtClean="0"/>
              <a:t>No campus mail or routing</a:t>
            </a:r>
          </a:p>
          <a:p>
            <a:r>
              <a:rPr lang="en-US" dirty="0"/>
              <a:t>N</a:t>
            </a:r>
            <a:r>
              <a:rPr lang="en-US" dirty="0" smtClean="0"/>
              <a:t>o paper!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1978981"/>
            <a:ext cx="2317811" cy="231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5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Paper Reduction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5199957" cy="40154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Course Approval Process:</a:t>
            </a:r>
          </a:p>
          <a:p>
            <a:pPr marL="0" indent="0">
              <a:buNone/>
            </a:pPr>
            <a:r>
              <a:rPr lang="en-US" dirty="0" smtClean="0"/>
              <a:t>Average # pages/packet = 9</a:t>
            </a:r>
          </a:p>
          <a:p>
            <a:pPr marL="0" indent="0">
              <a:buNone/>
            </a:pPr>
            <a:r>
              <a:rPr lang="en-US" dirty="0" smtClean="0"/>
              <a:t>X</a:t>
            </a:r>
          </a:p>
          <a:p>
            <a:pPr marL="0" indent="0">
              <a:buNone/>
            </a:pPr>
            <a:r>
              <a:rPr lang="en-US" dirty="0" smtClean="0"/>
              <a:t>Approximate # packets = 350</a:t>
            </a:r>
          </a:p>
          <a:p>
            <a:pPr marL="0" indent="0">
              <a:buNone/>
            </a:pPr>
            <a:r>
              <a:rPr lang="en-US" sz="3600" b="1" dirty="0" smtClean="0"/>
              <a:t>=</a:t>
            </a:r>
          </a:p>
          <a:p>
            <a:pPr marL="457200" lvl="1" indent="0">
              <a:buNone/>
            </a:pPr>
            <a:r>
              <a:rPr lang="en-US" sz="2400" dirty="0" smtClean="0"/>
              <a:t>3,150 pages 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6 reams of 500 sheets</a:t>
            </a:r>
          </a:p>
          <a:p>
            <a:pPr marL="457200" lvl="1" indent="0">
              <a:buNone/>
            </a:pPr>
            <a:r>
              <a:rPr lang="en-US" sz="2400" dirty="0"/>
              <a:t>s</a:t>
            </a:r>
            <a:r>
              <a:rPr lang="en-US" sz="2400" dirty="0" smtClean="0"/>
              <a:t>tack of paper 1 foot tall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2" y="1235596"/>
            <a:ext cx="2861439" cy="405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9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450</Words>
  <Application>Microsoft Macintosh PowerPoint</Application>
  <PresentationFormat>On-screen Show (4:3)</PresentationFormat>
  <Paragraphs>92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Daimon Eklund</cp:lastModifiedBy>
  <cp:revision>176</cp:revision>
  <cp:lastPrinted>2015-04-17T18:10:51Z</cp:lastPrinted>
  <dcterms:created xsi:type="dcterms:W3CDTF">2014-10-14T00:51:43Z</dcterms:created>
  <dcterms:modified xsi:type="dcterms:W3CDTF">2016-01-28T23:52:46Z</dcterms:modified>
</cp:coreProperties>
</file>